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nva Sans" panose="020B0503030501040103" pitchFamily="34" charset="0"/>
      <p:regular r:id="rId15"/>
    </p:embeddedFont>
    <p:embeddedFont>
      <p:font typeface="Canva Sans Bold" panose="020B0803030501040103" pitchFamily="34" charset="0"/>
      <p:regular r:id="rId16"/>
      <p:bold r:id="rId17"/>
    </p:embeddedFont>
    <p:embeddedFont>
      <p:font typeface="Shrikhand" panose="02000000000000000000" pitchFamily="2" charset="77"/>
      <p:regular r:id="rId18"/>
    </p:embeddedFont>
    <p:embeddedFont>
      <p:font typeface="TT Corals" panose="02000506040000020003" pitchFamily="2" charset="77"/>
      <p:regular r:id="rId19"/>
    </p:embeddedFont>
    <p:embeddedFont>
      <p:font typeface="TT Corals Bold" panose="02000806030000020003" pitchFamily="2" charset="77"/>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579" autoAdjust="0"/>
  </p:normalViewPr>
  <p:slideViewPr>
    <p:cSldViewPr>
      <p:cViewPr varScale="1">
        <p:scale>
          <a:sx n="76" d="100"/>
          <a:sy n="76" d="100"/>
        </p:scale>
        <p:origin x="76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we are going to ask you to take a journey to consider what life might be like for people who may or may not share some of the same experiences. Their journey in life may look different or similar to your own journey.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Trauma is not just an event, but a deeply distressing experience that overwhelms an individual’s ability to cope. </a:t>
            </a:r>
          </a:p>
          <a:p>
            <a:endParaRPr lang="en-US"/>
          </a:p>
          <a:p>
            <a:endParaRPr lang="en-US"/>
          </a:p>
          <a:p>
            <a:r>
              <a:rPr lang="en-US"/>
              <a:t>Trauma Stewardship: An Everyday Guide to Caring for Self While Caring for Others</a:t>
            </a:r>
          </a:p>
          <a:p>
            <a:r>
              <a:rPr lang="en-US"/>
              <a:t>Van Dernoot Vipsky, 2010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https://www.samhsa.gov/mental-health</a:t>
            </a:r>
          </a:p>
          <a:p>
            <a:endParaRPr lang="en-US"/>
          </a:p>
          <a:p>
            <a:r>
              <a:rPr lang="en-US"/>
              <a:t>https://www.ncbi.nlm.nih.gov/books/NBK44246/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Holistic Wellness</a:t>
            </a:r>
          </a:p>
          <a:p>
            <a:endParaRPr lang="en-US"/>
          </a:p>
          <a:p>
            <a:r>
              <a:rPr lang="en-US"/>
              <a:t>https://store.samhsa.gov/sites/default/files/sma16-4957.pdf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https://www.nami.org/about-mental-illness/mental-health-by-the-numbers/#:~:text=22.8%25%20of%20U.S.%20adults%20experienced,represents%201%20in%2020%20adults.</a:t>
            </a:r>
          </a:p>
          <a:p>
            <a:endParaRPr lang="en-US"/>
          </a:p>
          <a:p>
            <a:endParaRPr lang="en-US"/>
          </a:p>
          <a:p>
            <a:r>
              <a:rPr lang="en-US"/>
              <a:t>Any of these surprise you?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https://www.christianitytoday.com/news/2014/september/1-in-4-pastors-have-mental-illness-lifeway-focus-on-family.html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https://place.asburyseminary.edu/cgi/viewcontent.cgi?article=2508&amp;context=ecommonsatsdissertations</a:t>
            </a:r>
          </a:p>
          <a:p>
            <a:endParaRPr lang="en-US"/>
          </a:p>
          <a:p>
            <a:r>
              <a:rPr lang="en-US"/>
              <a:t>https://research.lifeway.com/2020/12/11/mental-health-declines-among-americans-except-weekly-churchgoers/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also how the church wants to minister. </a:t>
            </a:r>
          </a:p>
          <a:p>
            <a:endParaRPr lang="en-US"/>
          </a:p>
          <a:p>
            <a:r>
              <a:rPr lang="en-US"/>
              <a:t>-Layered parts of ministry from the church's lens.</a:t>
            </a:r>
          </a:p>
          <a:p>
            <a:endParaRPr lang="en-US"/>
          </a:p>
          <a:p>
            <a:r>
              <a:rPr lang="en-US"/>
              <a:t>BREAKDOWN IN THE SYSTEM</a:t>
            </a:r>
          </a:p>
          <a:p>
            <a:r>
              <a:rPr lang="en-US"/>
              <a:t>-no way to escape the brokenness,</a:t>
            </a:r>
          </a:p>
          <a:p>
            <a:r>
              <a:rPr lang="en-US"/>
              <a:t>--where the breakdowns are occurring. </a:t>
            </a:r>
          </a:p>
          <a:p>
            <a:endParaRPr lang="en-US"/>
          </a:p>
          <a:p>
            <a:r>
              <a:rPr lang="en-US"/>
              <a:t>PERSON:</a:t>
            </a:r>
          </a:p>
          <a:p>
            <a:r>
              <a:rPr lang="en-US"/>
              <a:t>Individuals diagnosed with mental illnesses are at increased risk for certain physical ailments. For example, the risk of cardiovascular and metabolic disease is doubled in adults with serious mental illness.</a:t>
            </a:r>
          </a:p>
          <a:p>
            <a:endParaRPr lang="en-US"/>
          </a:p>
          <a:p>
            <a:r>
              <a:rPr lang="en-US"/>
              <a:t>People with depression have a 40% higher risk of developing cardiovascular and metabolic diseases. </a:t>
            </a:r>
          </a:p>
          <a:p>
            <a:endParaRPr lang="en-US"/>
          </a:p>
          <a:p>
            <a:r>
              <a:rPr lang="en-US"/>
              <a:t>https://www.nami.org/about-mental-illness/mental-health-by-the-numbers/#:~:text=People%20with%20depression%20have%20a,likely%20to%20develop%20these%20conditions.&amp;text=Students%20aged%206%2D17%20with,likely%20to%20repeat%20a%20grade.</a:t>
            </a:r>
          </a:p>
          <a:p>
            <a:endParaRPr lang="en-US"/>
          </a:p>
          <a:p>
            <a:r>
              <a:rPr lang="en-US"/>
              <a:t>People with chronic mental illness are also at risk of developing a substance abuse disorder and are at greater risk for diabetes, hypertension, and stroke.</a:t>
            </a:r>
          </a:p>
          <a:p>
            <a:endParaRPr lang="en-US"/>
          </a:p>
          <a:p>
            <a:r>
              <a:rPr lang="en-US"/>
              <a:t>Conversely, those dealing with chronic physical illness are more likely to experience mental illnesses such as anxiety and depression. </a:t>
            </a:r>
          </a:p>
          <a:p>
            <a:endParaRPr lang="en-US"/>
          </a:p>
          <a:p>
            <a:r>
              <a:rPr lang="en-US"/>
              <a:t>Unemployment is higher among US adults who have mental illness compared to those who do not.</a:t>
            </a:r>
          </a:p>
          <a:p>
            <a:endParaRPr lang="en-US"/>
          </a:p>
          <a:p>
            <a:r>
              <a:rPr lang="en-US"/>
              <a:t>FAMILY:</a:t>
            </a:r>
          </a:p>
          <a:p>
            <a:r>
              <a:rPr lang="en-US"/>
              <a:t>At least 8.4 million people in the US provide care to an adult with a mental or emotional health issue.</a:t>
            </a:r>
          </a:p>
          <a:p>
            <a:endParaRPr lang="en-US"/>
          </a:p>
          <a:p>
            <a:r>
              <a:rPr lang="en-US"/>
              <a:t>A study published in the Journal of the American Medical Association for (JAMA) Pediatrics found that parents caring for a child with mental health concerns are more likely to experience their own mental health issues, including anxiety and depression.</a:t>
            </a:r>
          </a:p>
          <a:p>
            <a:endParaRPr lang="en-US"/>
          </a:p>
          <a:p>
            <a:r>
              <a:rPr lang="en-US"/>
              <a:t>Parents caring for a child with mental health concerns often have less time for other children in the family. This may lead to feelings of jealousy and resentment from the other children, who can display attention seeking behaviors. Additionally, parents may have less time for their own relationships or social activities.</a:t>
            </a:r>
          </a:p>
          <a:p>
            <a:endParaRPr lang="en-US"/>
          </a:p>
          <a:p>
            <a:r>
              <a:rPr lang="en-US"/>
              <a:t>COMMUNITY:</a:t>
            </a:r>
          </a:p>
          <a:p>
            <a:r>
              <a:rPr lang="en-US"/>
              <a:t>People living with mental illnesses often experience higher rates of homelessness, incarceration, or marginalization by their communities. </a:t>
            </a:r>
          </a:p>
          <a:p>
            <a:endParaRPr lang="en-US"/>
          </a:p>
          <a:p>
            <a:r>
              <a:rPr lang="en-US"/>
              <a:t>Additionally, around 80% of people receiving public mental health services are unemployed, even though many of them want to work.</a:t>
            </a:r>
          </a:p>
          <a:p>
            <a:endParaRPr lang="en-US"/>
          </a:p>
          <a:p>
            <a:r>
              <a:rPr lang="en-US"/>
              <a:t>21% of people experiencing homelessness in the US have a serious mental health condition.</a:t>
            </a:r>
          </a:p>
          <a:p>
            <a:endParaRPr lang="en-US"/>
          </a:p>
          <a:p>
            <a:r>
              <a:rPr lang="en-US"/>
              <a:t>Among people in the US under age 18, depressive disorders are the most common cause of hospitalization.</a:t>
            </a:r>
          </a:p>
          <a:p>
            <a:endParaRPr lang="en-US"/>
          </a:p>
          <a:p>
            <a:endParaRPr lang="en-US"/>
          </a:p>
          <a:p>
            <a:r>
              <a:rPr lang="en-US"/>
              <a:t>WORLD:</a:t>
            </a:r>
          </a:p>
          <a:p>
            <a:r>
              <a:rPr lang="en-US"/>
              <a:t>Depression is the leading cause of disability worldwide.</a:t>
            </a:r>
          </a:p>
          <a:p>
            <a:endParaRPr lang="en-US"/>
          </a:p>
          <a:p>
            <a:r>
              <a:rPr lang="en-US"/>
              <a:t>https://www.ncbi.nlm.nih.gov/pmc/articles/PMC3137804/#:~:text=Depression%2C%20the%20common%20psychological%20disorder,the%20global%20burden%20of%20disease.</a:t>
            </a:r>
          </a:p>
          <a:p>
            <a:endParaRPr lang="en-US"/>
          </a:p>
          <a:p>
            <a:r>
              <a:rPr lang="en-US"/>
              <a:t>Depression and anxiety disorders cost the global economy $1 trillion in lost productivity each year</a:t>
            </a:r>
          </a:p>
          <a:p>
            <a:endParaRPr lang="en-US"/>
          </a:p>
          <a:p>
            <a:r>
              <a:rPr lang="en-US"/>
              <a:t>https://www.ncbi.nlm.nih.gov/pmc/articles/PMC9925363/#:~:text=Lost%20productivity%20alone%20for%20depression,trillion%20by%202030%20%5B2%5D.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Far too often, individuals battling mental illness are met with judgment, shame and isolation instead of understanding and empathy they desperately need. </a:t>
            </a:r>
          </a:p>
          <a:p>
            <a:endParaRPr lang="en-US"/>
          </a:p>
          <a:p>
            <a:r>
              <a:rPr lang="en-US"/>
              <a:t>Mental health is not a sign of weakness or lack of faith. It it a complex interplay of biological, psychological, and social factors that can affect anyone, regardless of religious beliefs. </a:t>
            </a:r>
          </a:p>
          <a:p>
            <a:endParaRPr lang="en-US"/>
          </a:p>
          <a:p>
            <a:r>
              <a:rPr lang="en-US"/>
              <a:t>Depression, anxiety, bipolar disorder, ADHD, and other mental health conditions can impact members of our congregations and families just as readily as physical ailments. </a:t>
            </a:r>
          </a:p>
          <a:p>
            <a:endParaRPr lang="en-US"/>
          </a:p>
          <a:p>
            <a:r>
              <a:rPr lang="en-US"/>
              <a:t>not looking to pathologize people either. </a:t>
            </a:r>
          </a:p>
          <a:p>
            <a:endParaRPr lang="en-US"/>
          </a:p>
          <a:p>
            <a:r>
              <a:rPr lang="en-US"/>
              <a:t>We want to explain away people's mental health struggles, so I don't have to deal with how that makes me feel. - makes me feel uncomfortable.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you think of the word trauma, what comes to mind?</a:t>
            </a:r>
          </a:p>
          <a:p>
            <a:endParaRPr lang="en-US"/>
          </a:p>
          <a:p>
            <a:r>
              <a:rPr lang="en-US"/>
              <a:t>Big T Traumas-</a:t>
            </a:r>
          </a:p>
          <a:p>
            <a:r>
              <a:rPr lang="en-US"/>
              <a:t>Little t Traumas-</a:t>
            </a:r>
          </a:p>
          <a:p>
            <a:endParaRPr lang="en-US"/>
          </a:p>
          <a:p>
            <a:r>
              <a:rPr lang="en-US"/>
              <a:t>Trauma is not just an event, but a deeply distressing experience that overwhelms an individual’s ability to cope. </a:t>
            </a:r>
          </a:p>
          <a:p>
            <a:endParaRPr lang="en-US"/>
          </a:p>
          <a:p>
            <a:r>
              <a:rPr lang="en-US"/>
              <a:t>Going from what's wrong with you to what happened to you. </a:t>
            </a:r>
          </a:p>
          <a:p>
            <a:r>
              <a:rPr lang="en-US"/>
              <a:t>- Bruce Perry's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jpeg"/><Relationship Id="rId5" Type="http://schemas.openxmlformats.org/officeDocument/2006/relationships/image" Target="../media/image1.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pn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4a"/><Relationship Id="rId7" Type="http://schemas.openxmlformats.org/officeDocument/2006/relationships/image" Target="../media/image4.jpeg"/><Relationship Id="rId2" Type="http://schemas.microsoft.com/office/2007/relationships/media" Target="../media/media1.m4a"/><Relationship Id="rId1" Type="http://schemas.openxmlformats.org/officeDocument/2006/relationships/video" Target="https://youtu.be/cTOhzcSYMlM" TargetMode="External"/><Relationship Id="rId6" Type="http://schemas.openxmlformats.org/officeDocument/2006/relationships/image" Target="../media/image3.jpe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notesSlide" Target="../notesSlides/notesSlide7.xml"/><Relationship Id="rId9" Type="http://schemas.openxmlformats.org/officeDocument/2006/relationships/image" Target="../media/image11.svg"/><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endParaRPr lang="en-US"/>
          </a:p>
        </p:txBody>
      </p:sp>
      <p:sp>
        <p:nvSpPr>
          <p:cNvPr id="3" name="TextBox 3"/>
          <p:cNvSpPr txBox="1"/>
          <p:nvPr/>
        </p:nvSpPr>
        <p:spPr>
          <a:xfrm>
            <a:off x="400775" y="2913419"/>
            <a:ext cx="17558355" cy="1153337"/>
          </a:xfrm>
          <a:prstGeom prst="rect">
            <a:avLst/>
          </a:prstGeom>
        </p:spPr>
        <p:txBody>
          <a:bodyPr lIns="0" tIns="0" rIns="0" bIns="0" rtlCol="0" anchor="t">
            <a:spAutoFit/>
          </a:bodyPr>
          <a:lstStyle/>
          <a:p>
            <a:pPr algn="ctr">
              <a:lnSpc>
                <a:spcPts val="9405"/>
              </a:lnSpc>
              <a:spcBef>
                <a:spcPct val="0"/>
              </a:spcBef>
            </a:pPr>
            <a:r>
              <a:rPr lang="en-US" sz="6718" spc="1551">
                <a:solidFill>
                  <a:srgbClr val="000000"/>
                </a:solidFill>
                <a:latin typeface="TT Corals"/>
              </a:rPr>
              <a:t>CARING FOR THOSE YOU LEAD</a:t>
            </a:r>
          </a:p>
        </p:txBody>
      </p:sp>
      <p:sp>
        <p:nvSpPr>
          <p:cNvPr id="4" name="TextBox 4"/>
          <p:cNvSpPr txBox="1"/>
          <p:nvPr/>
        </p:nvSpPr>
        <p:spPr>
          <a:xfrm>
            <a:off x="3235080" y="4614545"/>
            <a:ext cx="11889745" cy="953136"/>
          </a:xfrm>
          <a:prstGeom prst="rect">
            <a:avLst/>
          </a:prstGeom>
        </p:spPr>
        <p:txBody>
          <a:bodyPr lIns="0" tIns="0" rIns="0" bIns="0" rtlCol="0" anchor="t">
            <a:spAutoFit/>
          </a:bodyPr>
          <a:lstStyle/>
          <a:p>
            <a:pPr algn="ctr">
              <a:lnSpc>
                <a:spcPts val="7839"/>
              </a:lnSpc>
              <a:spcBef>
                <a:spcPct val="0"/>
              </a:spcBef>
            </a:pPr>
            <a:r>
              <a:rPr lang="en-US" sz="5599">
                <a:solidFill>
                  <a:srgbClr val="000000"/>
                </a:solidFill>
                <a:latin typeface="TT Corals"/>
              </a:rPr>
              <a:t>Mental Health, Trauma, and the Church</a:t>
            </a:r>
          </a:p>
        </p:txBody>
      </p:sp>
      <p:pic>
        <p:nvPicPr>
          <p:cNvPr id="11" name="Trauma audio .m4a">
            <a:hlinkClick r:id="" action="ppaction://media"/>
            <a:extLst>
              <a:ext uri="{FF2B5EF4-FFF2-40B4-BE49-F238E27FC236}">
                <a16:creationId xmlns:a16="http://schemas.microsoft.com/office/drawing/2014/main" id="{8E1A7B27-AEB4-29BF-C21B-067B18A0AA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20800" y="73025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561"/>
    </mc:Choice>
    <mc:Fallback>
      <p:transition spd="slow" advTm="485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38091" t="-6473" r="-2691" b="-34309"/>
            </a:stretch>
          </a:blipFill>
        </p:spPr>
        <p:txBody>
          <a:bodyPr/>
          <a:lstStyle/>
          <a:p>
            <a:endParaRPr lang="en-US"/>
          </a:p>
        </p:txBody>
      </p:sp>
      <p:sp>
        <p:nvSpPr>
          <p:cNvPr id="3" name="TextBox 3"/>
          <p:cNvSpPr txBox="1"/>
          <p:nvPr/>
        </p:nvSpPr>
        <p:spPr>
          <a:xfrm>
            <a:off x="659135" y="2370397"/>
            <a:ext cx="9347733" cy="7023100"/>
          </a:xfrm>
          <a:prstGeom prst="rect">
            <a:avLst/>
          </a:prstGeom>
        </p:spPr>
        <p:txBody>
          <a:bodyPr lIns="0" tIns="0" rIns="0" bIns="0" rtlCol="0" anchor="t">
            <a:spAutoFit/>
          </a:bodyPr>
          <a:lstStyle/>
          <a:p>
            <a:pPr algn="ctr">
              <a:lnSpc>
                <a:spcPts val="5599"/>
              </a:lnSpc>
            </a:pPr>
            <a:r>
              <a:rPr lang="en-US" sz="3999">
                <a:solidFill>
                  <a:srgbClr val="000000"/>
                </a:solidFill>
                <a:latin typeface="TT Corals Bold"/>
              </a:rPr>
              <a:t>“If an organism is stuck in survival mode, its energies are focused on fighting off unseen enemies, which leaves no room for nurture, care, and love. For us humans, it means that as long as the mind is defending itself against invisible assaults, our closest bonds are threatened, along with our ability to imagine, plan, play, learn, and pay attention to other people’s needs.</a:t>
            </a:r>
          </a:p>
          <a:p>
            <a:pPr algn="ctr">
              <a:lnSpc>
                <a:spcPts val="5599"/>
              </a:lnSpc>
            </a:pPr>
            <a:r>
              <a:rPr lang="en-US" sz="3999">
                <a:solidFill>
                  <a:srgbClr val="000000"/>
                </a:solidFill>
                <a:latin typeface="TT Corals Bold"/>
              </a:rPr>
              <a:t>-Bessel van der Kolk </a:t>
            </a:r>
          </a:p>
        </p:txBody>
      </p:sp>
      <p:sp>
        <p:nvSpPr>
          <p:cNvPr id="4" name="Freeform 4"/>
          <p:cNvSpPr/>
          <p:nvPr/>
        </p:nvSpPr>
        <p:spPr>
          <a:xfrm>
            <a:off x="10654018" y="3880301"/>
            <a:ext cx="7252432" cy="4079493"/>
          </a:xfrm>
          <a:custGeom>
            <a:avLst/>
            <a:gdLst/>
            <a:ahLst/>
            <a:cxnLst/>
            <a:rect l="l" t="t" r="r" b="b"/>
            <a:pathLst>
              <a:path w="7252432" h="4079493">
                <a:moveTo>
                  <a:pt x="0" y="0"/>
                </a:moveTo>
                <a:lnTo>
                  <a:pt x="7252433" y="0"/>
                </a:lnTo>
                <a:lnTo>
                  <a:pt x="7252433" y="4079493"/>
                </a:lnTo>
                <a:lnTo>
                  <a:pt x="0" y="4079493"/>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028700" y="508952"/>
            <a:ext cx="16638065" cy="1144260"/>
          </a:xfrm>
          <a:prstGeom prst="rect">
            <a:avLst/>
          </a:prstGeom>
        </p:spPr>
        <p:txBody>
          <a:bodyPr lIns="0" tIns="0" rIns="0" bIns="0" rtlCol="0" anchor="t">
            <a:spAutoFit/>
          </a:bodyPr>
          <a:lstStyle/>
          <a:p>
            <a:pPr algn="l">
              <a:lnSpc>
                <a:spcPts val="9380"/>
              </a:lnSpc>
              <a:spcBef>
                <a:spcPct val="0"/>
              </a:spcBef>
            </a:pPr>
            <a:r>
              <a:rPr lang="en-US" sz="6700" spc="1547">
                <a:solidFill>
                  <a:srgbClr val="000000"/>
                </a:solidFill>
                <a:latin typeface="TT Corals Bold"/>
              </a:rPr>
              <a:t>TRAUMA AND MENTAL HEALTH</a:t>
            </a:r>
          </a:p>
        </p:txBody>
      </p:sp>
      <p:sp>
        <p:nvSpPr>
          <p:cNvPr id="6" name="TextBox 6"/>
          <p:cNvSpPr txBox="1"/>
          <p:nvPr/>
        </p:nvSpPr>
        <p:spPr>
          <a:xfrm>
            <a:off x="17259300" y="9326823"/>
            <a:ext cx="590401"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VC</a:t>
            </a:r>
          </a:p>
        </p:txBody>
      </p:sp>
      <p:pic>
        <p:nvPicPr>
          <p:cNvPr id="8" name="Trauma audio .m4a">
            <a:hlinkClick r:id="" action="ppaction://media"/>
            <a:extLst>
              <a:ext uri="{FF2B5EF4-FFF2-40B4-BE49-F238E27FC236}">
                <a16:creationId xmlns:a16="http://schemas.microsoft.com/office/drawing/2014/main" id="{D7080FD3-BCD0-810D-26AF-A4A5133951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35000" y="875978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38091" t="-6473" r="-2691" b="-34309"/>
            </a:stretch>
          </a:blipFill>
        </p:spPr>
        <p:txBody>
          <a:bodyPr/>
          <a:lstStyle/>
          <a:p>
            <a:endParaRPr lang="en-US"/>
          </a:p>
        </p:txBody>
      </p:sp>
      <p:sp>
        <p:nvSpPr>
          <p:cNvPr id="3" name="Freeform 3"/>
          <p:cNvSpPr/>
          <p:nvPr/>
        </p:nvSpPr>
        <p:spPr>
          <a:xfrm>
            <a:off x="3771179" y="295369"/>
            <a:ext cx="10745641" cy="9696262"/>
          </a:xfrm>
          <a:custGeom>
            <a:avLst/>
            <a:gdLst/>
            <a:ahLst/>
            <a:cxnLst/>
            <a:rect l="l" t="t" r="r" b="b"/>
            <a:pathLst>
              <a:path w="10745641" h="9696262">
                <a:moveTo>
                  <a:pt x="0" y="0"/>
                </a:moveTo>
                <a:lnTo>
                  <a:pt x="10745640" y="0"/>
                </a:lnTo>
                <a:lnTo>
                  <a:pt x="10745640" y="9696262"/>
                </a:lnTo>
                <a:lnTo>
                  <a:pt x="0" y="9696262"/>
                </a:lnTo>
                <a:lnTo>
                  <a:pt x="0" y="0"/>
                </a:lnTo>
                <a:close/>
              </a:path>
            </a:pathLst>
          </a:custGeom>
          <a:blipFill>
            <a:blip r:embed="rId6"/>
            <a:stretch>
              <a:fillRect/>
            </a:stretch>
          </a:blipFill>
        </p:spPr>
        <p:txBody>
          <a:bodyPr/>
          <a:lstStyle/>
          <a:p>
            <a:endParaRPr lang="en-US"/>
          </a:p>
        </p:txBody>
      </p:sp>
      <p:sp>
        <p:nvSpPr>
          <p:cNvPr id="4" name="TextBox 4"/>
          <p:cNvSpPr txBox="1"/>
          <p:nvPr/>
        </p:nvSpPr>
        <p:spPr>
          <a:xfrm>
            <a:off x="17259300" y="9411241"/>
            <a:ext cx="59903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CB</a:t>
            </a:r>
          </a:p>
        </p:txBody>
      </p:sp>
      <p:pic>
        <p:nvPicPr>
          <p:cNvPr id="6" name="Trauma audio .m4a">
            <a:hlinkClick r:id="" action="ppaction://media"/>
            <a:extLst>
              <a:ext uri="{FF2B5EF4-FFF2-40B4-BE49-F238E27FC236}">
                <a16:creationId xmlns:a16="http://schemas.microsoft.com/office/drawing/2014/main" id="{F414F324-1A92-396E-1C34-1BE7A5FC88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35000" y="875978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4E9"/>
        </a:solidFill>
        <a:effectLst/>
      </p:bgPr>
    </p:bg>
    <p:spTree>
      <p:nvGrpSpPr>
        <p:cNvPr id="1" name=""/>
        <p:cNvGrpSpPr/>
        <p:nvPr/>
      </p:nvGrpSpPr>
      <p:grpSpPr>
        <a:xfrm>
          <a:off x="0" y="0"/>
          <a:ext cx="0" cy="0"/>
          <a:chOff x="0" y="0"/>
          <a:chExt cx="0" cy="0"/>
        </a:xfrm>
      </p:grpSpPr>
      <p:sp>
        <p:nvSpPr>
          <p:cNvPr id="2" name="Freeform 2"/>
          <p:cNvSpPr/>
          <p:nvPr/>
        </p:nvSpPr>
        <p:spPr>
          <a:xfrm>
            <a:off x="5212739" y="345523"/>
            <a:ext cx="7494219" cy="9595954"/>
          </a:xfrm>
          <a:custGeom>
            <a:avLst/>
            <a:gdLst/>
            <a:ahLst/>
            <a:cxnLst/>
            <a:rect l="l" t="t" r="r" b="b"/>
            <a:pathLst>
              <a:path w="7494219" h="9595954">
                <a:moveTo>
                  <a:pt x="0" y="0"/>
                </a:moveTo>
                <a:lnTo>
                  <a:pt x="7494219" y="0"/>
                </a:lnTo>
                <a:lnTo>
                  <a:pt x="7494219" y="9595954"/>
                </a:lnTo>
                <a:lnTo>
                  <a:pt x="0" y="9595954"/>
                </a:lnTo>
                <a:lnTo>
                  <a:pt x="0" y="0"/>
                </a:lnTo>
                <a:close/>
              </a:path>
            </a:pathLst>
          </a:custGeom>
          <a:blipFill>
            <a:blip r:embed="rId4"/>
            <a:stretch>
              <a:fillRect t="-521" b="-521"/>
            </a:stretch>
          </a:blipFill>
        </p:spPr>
        <p:txBody>
          <a:bodyPr/>
          <a:lstStyle/>
          <a:p>
            <a:endParaRPr lang="en-US"/>
          </a:p>
        </p:txBody>
      </p:sp>
      <p:sp>
        <p:nvSpPr>
          <p:cNvPr id="3" name="Freeform 3"/>
          <p:cNvSpPr/>
          <p:nvPr/>
        </p:nvSpPr>
        <p:spPr>
          <a:xfrm>
            <a:off x="404944" y="685800"/>
            <a:ext cx="2039041" cy="1529281"/>
          </a:xfrm>
          <a:custGeom>
            <a:avLst/>
            <a:gdLst/>
            <a:ahLst/>
            <a:cxnLst/>
            <a:rect l="l" t="t" r="r" b="b"/>
            <a:pathLst>
              <a:path w="2039041" h="1529281">
                <a:moveTo>
                  <a:pt x="0" y="0"/>
                </a:moveTo>
                <a:lnTo>
                  <a:pt x="2039042" y="0"/>
                </a:lnTo>
                <a:lnTo>
                  <a:pt x="2039042" y="1529281"/>
                </a:lnTo>
                <a:lnTo>
                  <a:pt x="0" y="1529281"/>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13254105" y="600075"/>
            <a:ext cx="4415039" cy="771525"/>
          </a:xfrm>
          <a:prstGeom prst="rect">
            <a:avLst/>
          </a:prstGeom>
        </p:spPr>
        <p:txBody>
          <a:bodyPr lIns="0" tIns="0" rIns="0" bIns="0" rtlCol="0" anchor="t">
            <a:spAutoFit/>
          </a:bodyPr>
          <a:lstStyle/>
          <a:p>
            <a:pPr algn="ctr">
              <a:lnSpc>
                <a:spcPts val="6300"/>
              </a:lnSpc>
              <a:spcBef>
                <a:spcPct val="0"/>
              </a:spcBef>
            </a:pPr>
            <a:r>
              <a:rPr lang="en-US" sz="4500">
                <a:solidFill>
                  <a:srgbClr val="000000"/>
                </a:solidFill>
                <a:latin typeface="Shrikhand"/>
              </a:rPr>
              <a:t>Hyperarousal</a:t>
            </a:r>
          </a:p>
        </p:txBody>
      </p:sp>
      <p:sp>
        <p:nvSpPr>
          <p:cNvPr id="5" name="TextBox 5"/>
          <p:cNvSpPr txBox="1"/>
          <p:nvPr/>
        </p:nvSpPr>
        <p:spPr>
          <a:xfrm>
            <a:off x="404944" y="8620976"/>
            <a:ext cx="3994249" cy="771525"/>
          </a:xfrm>
          <a:prstGeom prst="rect">
            <a:avLst/>
          </a:prstGeom>
        </p:spPr>
        <p:txBody>
          <a:bodyPr lIns="0" tIns="0" rIns="0" bIns="0" rtlCol="0" anchor="t">
            <a:spAutoFit/>
          </a:bodyPr>
          <a:lstStyle/>
          <a:p>
            <a:pPr algn="ctr">
              <a:lnSpc>
                <a:spcPts val="6300"/>
              </a:lnSpc>
              <a:spcBef>
                <a:spcPct val="0"/>
              </a:spcBef>
            </a:pPr>
            <a:r>
              <a:rPr lang="en-US" sz="4500">
                <a:solidFill>
                  <a:srgbClr val="000000"/>
                </a:solidFill>
                <a:latin typeface="Shrikhand"/>
              </a:rPr>
              <a:t>Hypoarousal</a:t>
            </a:r>
          </a:p>
        </p:txBody>
      </p:sp>
      <p:sp>
        <p:nvSpPr>
          <p:cNvPr id="6" name="TextBox 6"/>
          <p:cNvSpPr txBox="1"/>
          <p:nvPr/>
        </p:nvSpPr>
        <p:spPr>
          <a:xfrm>
            <a:off x="16959783" y="9361087"/>
            <a:ext cx="59903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CB</a:t>
            </a:r>
          </a:p>
        </p:txBody>
      </p:sp>
      <p:pic>
        <p:nvPicPr>
          <p:cNvPr id="10" name="Trauma audio .m4a">
            <a:hlinkClick r:id="" action="ppaction://media"/>
            <a:extLst>
              <a:ext uri="{FF2B5EF4-FFF2-40B4-BE49-F238E27FC236}">
                <a16:creationId xmlns:a16="http://schemas.microsoft.com/office/drawing/2014/main" id="{BF865F04-ADB6-465A-5894-D17EF7BD91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00" y="875978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a:stretch>
          </a:blipFill>
        </p:spPr>
        <p:txBody>
          <a:bodyPr/>
          <a:lstStyle/>
          <a:p>
            <a:endParaRPr lang="en-US"/>
          </a:p>
        </p:txBody>
      </p:sp>
      <p:pic>
        <p:nvPicPr>
          <p:cNvPr id="3" name="Picture 3"/>
          <p:cNvPicPr>
            <a:picLocks noChangeAspect="1"/>
          </p:cNvPicPr>
          <p:nvPr>
            <a:videoFile r:link="rId1"/>
          </p:nvPr>
        </p:nvPicPr>
        <p:blipFill>
          <a:blip r:embed="rId7"/>
          <a:stretch>
            <a:fillRect/>
          </a:stretch>
        </p:blipFill>
        <p:spPr>
          <a:xfrm>
            <a:off x="680041" y="382524"/>
            <a:ext cx="16927919" cy="9521953"/>
          </a:xfrm>
          <a:prstGeom prst="rect">
            <a:avLst/>
          </a:prstGeom>
        </p:spPr>
      </p:pic>
      <p:sp>
        <p:nvSpPr>
          <p:cNvPr id="4" name="TextBox 4"/>
          <p:cNvSpPr txBox="1"/>
          <p:nvPr/>
        </p:nvSpPr>
        <p:spPr>
          <a:xfrm>
            <a:off x="16668899" y="8934767"/>
            <a:ext cx="590401"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VC</a:t>
            </a:r>
          </a:p>
        </p:txBody>
      </p:sp>
      <p:pic>
        <p:nvPicPr>
          <p:cNvPr id="9" name="Trauma audio .m4a">
            <a:hlinkClick r:id="" action="ppaction://media"/>
            <a:extLst>
              <a:ext uri="{FF2B5EF4-FFF2-40B4-BE49-F238E27FC236}">
                <a16:creationId xmlns:a16="http://schemas.microsoft.com/office/drawing/2014/main" id="{86B6FECD-C1FD-40E3-CBA5-EB3C966FC48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3113544" y="7734300"/>
            <a:ext cx="1542256" cy="1346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6"/>
    </mc:Choice>
    <mc:Fallback>
      <p:transition spd="slow" advTm="11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US"/>
          </a:p>
        </p:txBody>
      </p:sp>
      <p:sp>
        <p:nvSpPr>
          <p:cNvPr id="3" name="TextBox 3"/>
          <p:cNvSpPr txBox="1"/>
          <p:nvPr/>
        </p:nvSpPr>
        <p:spPr>
          <a:xfrm>
            <a:off x="2113414" y="560134"/>
            <a:ext cx="13437989" cy="1566544"/>
          </a:xfrm>
          <a:prstGeom prst="rect">
            <a:avLst/>
          </a:prstGeom>
        </p:spPr>
        <p:txBody>
          <a:bodyPr lIns="0" tIns="0" rIns="0" bIns="0" rtlCol="0" anchor="t">
            <a:spAutoFit/>
          </a:bodyPr>
          <a:lstStyle/>
          <a:p>
            <a:pPr algn="ctr">
              <a:lnSpc>
                <a:spcPts val="12880"/>
              </a:lnSpc>
            </a:pPr>
            <a:r>
              <a:rPr lang="en-US" sz="9200">
                <a:solidFill>
                  <a:srgbClr val="000000"/>
                </a:solidFill>
                <a:latin typeface="TT Corals"/>
              </a:rPr>
              <a:t>WHAT IS MENTAL HEALTH?</a:t>
            </a:r>
          </a:p>
        </p:txBody>
      </p:sp>
      <p:sp>
        <p:nvSpPr>
          <p:cNvPr id="4" name="TextBox 4"/>
          <p:cNvSpPr txBox="1"/>
          <p:nvPr/>
        </p:nvSpPr>
        <p:spPr>
          <a:xfrm>
            <a:off x="1314168" y="2782641"/>
            <a:ext cx="15294303" cy="6114174"/>
          </a:xfrm>
          <a:prstGeom prst="rect">
            <a:avLst/>
          </a:prstGeom>
        </p:spPr>
        <p:txBody>
          <a:bodyPr lIns="0" tIns="0" rIns="0" bIns="0" rtlCol="0" anchor="t">
            <a:spAutoFit/>
          </a:bodyPr>
          <a:lstStyle/>
          <a:p>
            <a:pPr algn="l">
              <a:lnSpc>
                <a:spcPts val="4759"/>
              </a:lnSpc>
            </a:pPr>
            <a:r>
              <a:rPr lang="en-US" sz="3399" dirty="0">
                <a:solidFill>
                  <a:srgbClr val="000000"/>
                </a:solidFill>
                <a:latin typeface="Canva Sans Bold"/>
              </a:rPr>
              <a:t>Mental health includes our emotional, psychological, and social well-being (and spiritual). It affects how we think, feel, and act and helps determine how we handle stress, relate to others, and make choices</a:t>
            </a:r>
          </a:p>
          <a:p>
            <a:pPr algn="l">
              <a:lnSpc>
                <a:spcPts val="4759"/>
              </a:lnSpc>
            </a:pPr>
            <a:r>
              <a:rPr lang="en-US" sz="3399" dirty="0">
                <a:solidFill>
                  <a:srgbClr val="000000"/>
                </a:solidFill>
                <a:latin typeface="Canva Sans Bold"/>
              </a:rPr>
              <a:t> (Substance Abuse and Mental Health Services Administration)</a:t>
            </a:r>
          </a:p>
          <a:p>
            <a:pPr algn="l">
              <a:lnSpc>
                <a:spcPts val="4759"/>
              </a:lnSpc>
            </a:pPr>
            <a:endParaRPr lang="en-US" sz="3399" dirty="0">
              <a:solidFill>
                <a:srgbClr val="000000"/>
              </a:solidFill>
              <a:latin typeface="Canva Sans Bold"/>
            </a:endParaRPr>
          </a:p>
          <a:p>
            <a:pPr algn="l">
              <a:lnSpc>
                <a:spcPts val="4759"/>
              </a:lnSpc>
            </a:pPr>
            <a:r>
              <a:rPr lang="en-US" sz="3399" dirty="0">
                <a:solidFill>
                  <a:srgbClr val="000000"/>
                </a:solidFill>
                <a:latin typeface="Canva Sans Bold"/>
              </a:rPr>
              <a:t>Mental health involves effective functioning in daily activities resulting in productive activities (work, school, caregiving), fulfilling relationships, and the ability to adapt to change and cope with adversity. </a:t>
            </a:r>
          </a:p>
          <a:p>
            <a:pPr algn="l">
              <a:lnSpc>
                <a:spcPts val="4759"/>
              </a:lnSpc>
            </a:pPr>
            <a:endParaRPr lang="en-US" sz="3399" dirty="0">
              <a:solidFill>
                <a:srgbClr val="000000"/>
              </a:solidFill>
              <a:latin typeface="Canva Sans Bold"/>
            </a:endParaRPr>
          </a:p>
        </p:txBody>
      </p:sp>
      <p:sp>
        <p:nvSpPr>
          <p:cNvPr id="5" name="TextBox 5"/>
          <p:cNvSpPr txBox="1"/>
          <p:nvPr/>
        </p:nvSpPr>
        <p:spPr>
          <a:xfrm>
            <a:off x="438299" y="8697031"/>
            <a:ext cx="590401"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VC</a:t>
            </a:r>
          </a:p>
        </p:txBody>
      </p:sp>
      <p:pic>
        <p:nvPicPr>
          <p:cNvPr id="11" name="Trauma audio .m4a">
            <a:hlinkClick r:id="" action="ppaction://media"/>
            <a:extLst>
              <a:ext uri="{FF2B5EF4-FFF2-40B4-BE49-F238E27FC236}">
                <a16:creationId xmlns:a16="http://schemas.microsoft.com/office/drawing/2014/main" id="{0A18897C-C421-AC79-A709-4775149257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1200" y="7913864"/>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330"/>
    </mc:Choice>
    <mc:Fallback>
      <p:transition spd="slow" advTm="34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6E0"/>
        </a:solidFill>
        <a:effectLst/>
      </p:bgPr>
    </p:bg>
    <p:spTree>
      <p:nvGrpSpPr>
        <p:cNvPr id="1" name=""/>
        <p:cNvGrpSpPr/>
        <p:nvPr/>
      </p:nvGrpSpPr>
      <p:grpSpPr>
        <a:xfrm>
          <a:off x="0" y="0"/>
          <a:ext cx="0" cy="0"/>
          <a:chOff x="0" y="0"/>
          <a:chExt cx="0" cy="0"/>
        </a:xfrm>
      </p:grpSpPr>
      <p:sp>
        <p:nvSpPr>
          <p:cNvPr id="2" name="Freeform 2"/>
          <p:cNvSpPr/>
          <p:nvPr/>
        </p:nvSpPr>
        <p:spPr>
          <a:xfrm>
            <a:off x="2344726" y="1750223"/>
            <a:ext cx="12876647" cy="8340869"/>
          </a:xfrm>
          <a:custGeom>
            <a:avLst/>
            <a:gdLst/>
            <a:ahLst/>
            <a:cxnLst/>
            <a:rect l="l" t="t" r="r" b="b"/>
            <a:pathLst>
              <a:path w="12876647" h="8340869">
                <a:moveTo>
                  <a:pt x="0" y="0"/>
                </a:moveTo>
                <a:lnTo>
                  <a:pt x="12876647" y="0"/>
                </a:lnTo>
                <a:lnTo>
                  <a:pt x="12876647" y="8340869"/>
                </a:lnTo>
                <a:lnTo>
                  <a:pt x="0" y="8340869"/>
                </a:lnTo>
                <a:lnTo>
                  <a:pt x="0" y="0"/>
                </a:lnTo>
                <a:close/>
              </a:path>
            </a:pathLst>
          </a:custGeom>
          <a:blipFill>
            <a:blip r:embed="rId5"/>
            <a:stretch>
              <a:fillRect/>
            </a:stretch>
          </a:blipFill>
        </p:spPr>
        <p:txBody>
          <a:bodyPr/>
          <a:lstStyle/>
          <a:p>
            <a:endParaRPr lang="en-US"/>
          </a:p>
        </p:txBody>
      </p:sp>
      <p:sp>
        <p:nvSpPr>
          <p:cNvPr id="3" name="TextBox 3"/>
          <p:cNvSpPr txBox="1"/>
          <p:nvPr/>
        </p:nvSpPr>
        <p:spPr>
          <a:xfrm>
            <a:off x="257324" y="381641"/>
            <a:ext cx="17773352" cy="1160768"/>
          </a:xfrm>
          <a:prstGeom prst="rect">
            <a:avLst/>
          </a:prstGeom>
        </p:spPr>
        <p:txBody>
          <a:bodyPr lIns="0" tIns="0" rIns="0" bIns="0" rtlCol="0" anchor="t">
            <a:spAutoFit/>
          </a:bodyPr>
          <a:lstStyle/>
          <a:p>
            <a:pPr algn="ctr">
              <a:lnSpc>
                <a:spcPts val="9520"/>
              </a:lnSpc>
            </a:pPr>
            <a:r>
              <a:rPr lang="en-US" sz="6800">
                <a:solidFill>
                  <a:srgbClr val="000000"/>
                </a:solidFill>
                <a:latin typeface="TT Corals Bold"/>
              </a:rPr>
              <a:t>RECOVERY, WELLNESS, BUILDING RESILIENCE</a:t>
            </a:r>
          </a:p>
        </p:txBody>
      </p:sp>
      <p:sp>
        <p:nvSpPr>
          <p:cNvPr id="4" name="TextBox 4"/>
          <p:cNvSpPr txBox="1"/>
          <p:nvPr/>
        </p:nvSpPr>
        <p:spPr>
          <a:xfrm>
            <a:off x="17259300" y="9510702"/>
            <a:ext cx="59903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CB</a:t>
            </a:r>
          </a:p>
        </p:txBody>
      </p:sp>
      <p:pic>
        <p:nvPicPr>
          <p:cNvPr id="9" name="Trauma audio .m4a">
            <a:hlinkClick r:id="" action="ppaction://media"/>
            <a:extLst>
              <a:ext uri="{FF2B5EF4-FFF2-40B4-BE49-F238E27FC236}">
                <a16:creationId xmlns:a16="http://schemas.microsoft.com/office/drawing/2014/main" id="{E3222DB3-4173-00CF-5330-D94E429C25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68400" y="8536777"/>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196"/>
    </mc:Choice>
    <mc:Fallback>
      <p:transition spd="slow" advTm="381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23746" t="-281" r="-914" b="-24378"/>
            </a:stretch>
          </a:blipFill>
        </p:spPr>
        <p:txBody>
          <a:bodyPr/>
          <a:lstStyle/>
          <a:p>
            <a:endParaRPr lang="en-US"/>
          </a:p>
        </p:txBody>
      </p:sp>
      <p:sp>
        <p:nvSpPr>
          <p:cNvPr id="3" name="TextBox 3"/>
          <p:cNvSpPr txBox="1"/>
          <p:nvPr/>
        </p:nvSpPr>
        <p:spPr>
          <a:xfrm>
            <a:off x="1028700" y="2198370"/>
            <a:ext cx="16230600" cy="7174785"/>
          </a:xfrm>
          <a:prstGeom prst="rect">
            <a:avLst/>
          </a:prstGeom>
        </p:spPr>
        <p:txBody>
          <a:bodyPr lIns="0" tIns="0" rIns="0" bIns="0" rtlCol="0" anchor="t">
            <a:spAutoFit/>
          </a:bodyPr>
          <a:lstStyle/>
          <a:p>
            <a:pPr algn="l">
              <a:lnSpc>
                <a:spcPts val="4290"/>
              </a:lnSpc>
            </a:pPr>
            <a:r>
              <a:rPr lang="en-US" sz="3900" spc="900" dirty="0">
                <a:solidFill>
                  <a:srgbClr val="000000"/>
                </a:solidFill>
                <a:latin typeface="TT Corals Bold"/>
              </a:rPr>
              <a:t> 22.8% OF U.S. ADULTS EXPERIENCED MENTAL ILLNESS IN 2021 (57.8 MILLION PEOPLE).</a:t>
            </a:r>
          </a:p>
          <a:p>
            <a:pPr algn="l">
              <a:lnSpc>
                <a:spcPts val="4290"/>
              </a:lnSpc>
            </a:pPr>
            <a:endParaRPr lang="en-US" sz="3900" spc="900" dirty="0">
              <a:solidFill>
                <a:srgbClr val="000000"/>
              </a:solidFill>
              <a:latin typeface="TT Corals Bold"/>
            </a:endParaRPr>
          </a:p>
          <a:p>
            <a:pPr algn="l">
              <a:lnSpc>
                <a:spcPts val="4290"/>
              </a:lnSpc>
            </a:pPr>
            <a:r>
              <a:rPr lang="en-US" sz="3900" spc="900" dirty="0">
                <a:solidFill>
                  <a:srgbClr val="000000"/>
                </a:solidFill>
                <a:latin typeface="TT Corals Bold"/>
              </a:rPr>
              <a:t>16.5% OF U.S.YOUTH AGED 6-17 EXPERIENCED A MENTAL HEALTH DISORDER IN 2016 (7.7 MILLION PEOPLE)</a:t>
            </a:r>
          </a:p>
          <a:p>
            <a:pPr algn="l">
              <a:lnSpc>
                <a:spcPts val="4290"/>
              </a:lnSpc>
            </a:pPr>
            <a:endParaRPr lang="en-US" sz="3900" spc="900" dirty="0">
              <a:solidFill>
                <a:srgbClr val="000000"/>
              </a:solidFill>
              <a:latin typeface="TT Corals Bold"/>
            </a:endParaRPr>
          </a:p>
          <a:p>
            <a:pPr algn="l">
              <a:lnSpc>
                <a:spcPts val="4290"/>
              </a:lnSpc>
            </a:pPr>
            <a:r>
              <a:rPr lang="en-US" sz="3900" spc="900" dirty="0">
                <a:solidFill>
                  <a:srgbClr val="000000"/>
                </a:solidFill>
                <a:latin typeface="TT Corals Bold"/>
              </a:rPr>
              <a:t>33.5% OF U.S. ADULTS WITH MENTAL ILLNESS ALSO EXPERIENCED A SUBSTANCE USE DISORDER IN 2021 (19.4 MILLION PEOPLE)</a:t>
            </a:r>
          </a:p>
          <a:p>
            <a:pPr algn="l">
              <a:lnSpc>
                <a:spcPts val="4290"/>
              </a:lnSpc>
            </a:pPr>
            <a:endParaRPr lang="en-US" sz="3900" spc="900" dirty="0">
              <a:solidFill>
                <a:srgbClr val="000000"/>
              </a:solidFill>
              <a:latin typeface="TT Corals Bold"/>
            </a:endParaRPr>
          </a:p>
          <a:p>
            <a:pPr algn="l">
              <a:lnSpc>
                <a:spcPts val="4290"/>
              </a:lnSpc>
            </a:pPr>
            <a:r>
              <a:rPr lang="en-US" sz="3900" spc="900" dirty="0">
                <a:solidFill>
                  <a:srgbClr val="000000"/>
                </a:solidFill>
                <a:latin typeface="TT Corals Bold"/>
              </a:rPr>
              <a:t>SUICIDE IS ONE LEADING CAUSE OF DEATH IN THE U.S.</a:t>
            </a:r>
          </a:p>
        </p:txBody>
      </p:sp>
      <p:sp>
        <p:nvSpPr>
          <p:cNvPr id="4" name="TextBox 4"/>
          <p:cNvSpPr txBox="1"/>
          <p:nvPr/>
        </p:nvSpPr>
        <p:spPr>
          <a:xfrm>
            <a:off x="242813" y="150178"/>
            <a:ext cx="17802374" cy="1552573"/>
          </a:xfrm>
          <a:prstGeom prst="rect">
            <a:avLst/>
          </a:prstGeom>
        </p:spPr>
        <p:txBody>
          <a:bodyPr lIns="0" tIns="0" rIns="0" bIns="0" rtlCol="0" anchor="t">
            <a:spAutoFit/>
          </a:bodyPr>
          <a:lstStyle/>
          <a:p>
            <a:pPr algn="ctr">
              <a:lnSpc>
                <a:spcPts val="12600"/>
              </a:lnSpc>
            </a:pPr>
            <a:r>
              <a:rPr lang="en-US" sz="9000">
                <a:solidFill>
                  <a:srgbClr val="000000"/>
                </a:solidFill>
                <a:latin typeface="TT Corals Bold"/>
              </a:rPr>
              <a:t>MENTAL HEALTH BY THE NUMBERS </a:t>
            </a:r>
          </a:p>
        </p:txBody>
      </p:sp>
      <p:sp>
        <p:nvSpPr>
          <p:cNvPr id="5" name="TextBox 5"/>
          <p:cNvSpPr txBox="1"/>
          <p:nvPr/>
        </p:nvSpPr>
        <p:spPr>
          <a:xfrm>
            <a:off x="16959783" y="9191625"/>
            <a:ext cx="59903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CB</a:t>
            </a:r>
          </a:p>
        </p:txBody>
      </p:sp>
      <p:pic>
        <p:nvPicPr>
          <p:cNvPr id="10" name="Trauma audio .m4a">
            <a:hlinkClick r:id="" action="ppaction://media"/>
            <a:extLst>
              <a:ext uri="{FF2B5EF4-FFF2-40B4-BE49-F238E27FC236}">
                <a16:creationId xmlns:a16="http://schemas.microsoft.com/office/drawing/2014/main" id="{8077E026-4C17-2085-72F3-83A841C16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00" y="875978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23746" t="-281" r="-914" b="-24378"/>
            </a:stretch>
          </a:blipFill>
        </p:spPr>
        <p:txBody>
          <a:bodyPr/>
          <a:lstStyle/>
          <a:p>
            <a:endParaRPr lang="en-US"/>
          </a:p>
        </p:txBody>
      </p:sp>
      <p:sp>
        <p:nvSpPr>
          <p:cNvPr id="3" name="TextBox 3"/>
          <p:cNvSpPr txBox="1"/>
          <p:nvPr/>
        </p:nvSpPr>
        <p:spPr>
          <a:xfrm>
            <a:off x="708645" y="2109818"/>
            <a:ext cx="16230600" cy="7602855"/>
          </a:xfrm>
          <a:prstGeom prst="rect">
            <a:avLst/>
          </a:prstGeom>
        </p:spPr>
        <p:txBody>
          <a:bodyPr lIns="0" tIns="0" rIns="0" bIns="0" rtlCol="0" anchor="t">
            <a:spAutoFit/>
          </a:bodyPr>
          <a:lstStyle/>
          <a:p>
            <a:pPr algn="l">
              <a:lnSpc>
                <a:spcPts val="4290"/>
              </a:lnSpc>
            </a:pPr>
            <a:r>
              <a:rPr lang="en-US" sz="3900" spc="900" dirty="0">
                <a:solidFill>
                  <a:srgbClr val="000000"/>
                </a:solidFill>
                <a:latin typeface="TT Corals Bold"/>
              </a:rPr>
              <a:t>23% OF PASTORS ACKNOWLEDGE THEY HAVE PERSONALLY STRUGGLED WITH A MENTAL ILLNESS.</a:t>
            </a:r>
          </a:p>
          <a:p>
            <a:pPr algn="l">
              <a:lnSpc>
                <a:spcPts val="4290"/>
              </a:lnSpc>
            </a:pPr>
            <a:endParaRPr lang="en-US" sz="3900" spc="900" dirty="0">
              <a:solidFill>
                <a:srgbClr val="000000"/>
              </a:solidFill>
              <a:latin typeface="TT Corals Bold"/>
            </a:endParaRPr>
          </a:p>
          <a:p>
            <a:pPr algn="l">
              <a:lnSpc>
                <a:spcPts val="4290"/>
              </a:lnSpc>
            </a:pPr>
            <a:r>
              <a:rPr lang="en-US" sz="3900" spc="900" dirty="0">
                <a:solidFill>
                  <a:srgbClr val="000000"/>
                </a:solidFill>
                <a:latin typeface="TT Corals Bold"/>
              </a:rPr>
              <a:t>49% OF PASTORS SAY THEY RARELY OR NEVER SPEAK TO THEIR CONGREGATION ABOUT MENTAL ILLNESS.</a:t>
            </a:r>
          </a:p>
          <a:p>
            <a:pPr algn="l">
              <a:lnSpc>
                <a:spcPts val="4290"/>
              </a:lnSpc>
            </a:pPr>
            <a:endParaRPr lang="en-US" sz="3900" spc="900" dirty="0">
              <a:solidFill>
                <a:srgbClr val="000000"/>
              </a:solidFill>
              <a:latin typeface="TT Corals Bold"/>
            </a:endParaRPr>
          </a:p>
          <a:p>
            <a:pPr algn="l">
              <a:lnSpc>
                <a:spcPts val="4290"/>
              </a:lnSpc>
            </a:pPr>
            <a:r>
              <a:rPr lang="en-US" sz="3900" spc="900" dirty="0">
                <a:solidFill>
                  <a:srgbClr val="000000"/>
                </a:solidFill>
                <a:latin typeface="TT Corals Bold"/>
              </a:rPr>
              <a:t>65% OF CHURCH GOING FAMILY MEMBERS OF THOSE WITH MENTAL ILLNESS WANT THEIR CHURCH TO OPENLY TALK ABOUT MENTAL ILLNESS. </a:t>
            </a:r>
          </a:p>
          <a:p>
            <a:pPr algn="l">
              <a:lnSpc>
                <a:spcPts val="4290"/>
              </a:lnSpc>
            </a:pPr>
            <a:endParaRPr lang="en-US" sz="3900" spc="900" dirty="0">
              <a:solidFill>
                <a:srgbClr val="000000"/>
              </a:solidFill>
              <a:latin typeface="TT Corals Bold"/>
            </a:endParaRPr>
          </a:p>
          <a:p>
            <a:pPr algn="l">
              <a:lnSpc>
                <a:spcPts val="4290"/>
              </a:lnSpc>
            </a:pPr>
            <a:endParaRPr lang="en-US" sz="3900" spc="900" dirty="0">
              <a:solidFill>
                <a:srgbClr val="000000"/>
              </a:solidFill>
              <a:latin typeface="TT Corals Bold"/>
            </a:endParaRPr>
          </a:p>
        </p:txBody>
      </p:sp>
      <p:sp>
        <p:nvSpPr>
          <p:cNvPr id="4" name="TextBox 4"/>
          <p:cNvSpPr txBox="1"/>
          <p:nvPr/>
        </p:nvSpPr>
        <p:spPr>
          <a:xfrm>
            <a:off x="708645" y="150178"/>
            <a:ext cx="16870710" cy="1552573"/>
          </a:xfrm>
          <a:prstGeom prst="rect">
            <a:avLst/>
          </a:prstGeom>
        </p:spPr>
        <p:txBody>
          <a:bodyPr lIns="0" tIns="0" rIns="0" bIns="0" rtlCol="0" anchor="t">
            <a:spAutoFit/>
          </a:bodyPr>
          <a:lstStyle/>
          <a:p>
            <a:pPr algn="ctr">
              <a:lnSpc>
                <a:spcPts val="12600"/>
              </a:lnSpc>
            </a:pPr>
            <a:r>
              <a:rPr lang="en-US" sz="9000">
                <a:solidFill>
                  <a:srgbClr val="000000"/>
                </a:solidFill>
                <a:latin typeface="TT Corals Bold"/>
              </a:rPr>
              <a:t>MENTAL HEALTH IN THE CHURCH </a:t>
            </a:r>
          </a:p>
        </p:txBody>
      </p:sp>
      <p:pic>
        <p:nvPicPr>
          <p:cNvPr id="7" name="Trauma audio .m4a">
            <a:hlinkClick r:id="" action="ppaction://media"/>
            <a:extLst>
              <a:ext uri="{FF2B5EF4-FFF2-40B4-BE49-F238E27FC236}">
                <a16:creationId xmlns:a16="http://schemas.microsoft.com/office/drawing/2014/main" id="{3F2A8AC7-EB1F-9780-41CA-B9449B600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00" y="875978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87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23746" t="-281" r="-914" b="-24378"/>
            </a:stretch>
          </a:blipFill>
        </p:spPr>
        <p:txBody>
          <a:bodyPr/>
          <a:lstStyle/>
          <a:p>
            <a:endParaRPr lang="en-US"/>
          </a:p>
        </p:txBody>
      </p:sp>
      <p:sp>
        <p:nvSpPr>
          <p:cNvPr id="3" name="TextBox 3"/>
          <p:cNvSpPr txBox="1"/>
          <p:nvPr/>
        </p:nvSpPr>
        <p:spPr>
          <a:xfrm>
            <a:off x="708645" y="1750376"/>
            <a:ext cx="16230600" cy="7726218"/>
          </a:xfrm>
          <a:prstGeom prst="rect">
            <a:avLst/>
          </a:prstGeom>
        </p:spPr>
        <p:txBody>
          <a:bodyPr lIns="0" tIns="0" rIns="0" bIns="0" rtlCol="0" anchor="t">
            <a:spAutoFit/>
          </a:bodyPr>
          <a:lstStyle/>
          <a:p>
            <a:pPr algn="l">
              <a:lnSpc>
                <a:spcPts val="4290"/>
              </a:lnSpc>
            </a:pPr>
            <a:r>
              <a:rPr lang="en-US" sz="3900" spc="900" dirty="0">
                <a:solidFill>
                  <a:srgbClr val="000000"/>
                </a:solidFill>
                <a:latin typeface="TT Corals Bold"/>
              </a:rPr>
              <a:t>32% OF CHURCH GOERS SAY A CLOSE ACQUAINTANCE OR FAMILY MEMBER HAS DIED BY SUICIDE.</a:t>
            </a:r>
          </a:p>
          <a:p>
            <a:pPr algn="l">
              <a:lnSpc>
                <a:spcPts val="4290"/>
              </a:lnSpc>
            </a:pPr>
            <a:endParaRPr lang="en-US" sz="3900" spc="900" dirty="0">
              <a:solidFill>
                <a:srgbClr val="000000"/>
              </a:solidFill>
              <a:latin typeface="TT Corals Bold"/>
            </a:endParaRPr>
          </a:p>
          <a:p>
            <a:pPr algn="l">
              <a:lnSpc>
                <a:spcPts val="4290"/>
              </a:lnSpc>
            </a:pPr>
            <a:r>
              <a:rPr lang="en-US" sz="3900" spc="900" dirty="0">
                <a:solidFill>
                  <a:srgbClr val="000000"/>
                </a:solidFill>
                <a:latin typeface="TT Corals Bold"/>
              </a:rPr>
              <a:t>4% OF CHURCH GOERS WHO LOST A LOVED ONE TO SUICIDE SAY CHURCH LEADERS WERE AWARE OF THEIR LOVED ONE’S STRUGGLES.</a:t>
            </a:r>
          </a:p>
          <a:p>
            <a:pPr algn="l">
              <a:lnSpc>
                <a:spcPts val="4290"/>
              </a:lnSpc>
            </a:pPr>
            <a:endParaRPr lang="en-US" sz="3900" spc="900" dirty="0">
              <a:solidFill>
                <a:srgbClr val="000000"/>
              </a:solidFill>
              <a:latin typeface="TT Corals Bold"/>
            </a:endParaRPr>
          </a:p>
          <a:p>
            <a:pPr algn="l">
              <a:lnSpc>
                <a:spcPts val="4290"/>
              </a:lnSpc>
            </a:pPr>
            <a:r>
              <a:rPr lang="en-US" sz="3900" spc="900" dirty="0">
                <a:solidFill>
                  <a:srgbClr val="000000"/>
                </a:solidFill>
                <a:latin typeface="TT Corals Bold"/>
              </a:rPr>
              <a:t>68% OF AMERICANS FEEL THEY WOULD BE WELCOME IN CHURCH IF THEY WERE MENTALLY ILL.</a:t>
            </a:r>
          </a:p>
          <a:p>
            <a:pPr algn="l">
              <a:lnSpc>
                <a:spcPts val="4290"/>
              </a:lnSpc>
            </a:pPr>
            <a:endParaRPr lang="en-US" sz="3900" spc="900" dirty="0">
              <a:solidFill>
                <a:srgbClr val="000000"/>
              </a:solidFill>
              <a:latin typeface="TT Corals Bold"/>
            </a:endParaRPr>
          </a:p>
          <a:p>
            <a:pPr algn="l">
              <a:lnSpc>
                <a:spcPts val="4290"/>
              </a:lnSpc>
            </a:pPr>
            <a:r>
              <a:rPr lang="en-US" sz="3900" spc="900" dirty="0">
                <a:solidFill>
                  <a:srgbClr val="000000"/>
                </a:solidFill>
                <a:latin typeface="TT Corals Bold"/>
              </a:rPr>
              <a:t>70-90% OF AMERICANS HAVE EXPERIENCED TRAUMA.</a:t>
            </a:r>
          </a:p>
          <a:p>
            <a:pPr algn="l">
              <a:lnSpc>
                <a:spcPts val="4290"/>
              </a:lnSpc>
            </a:pPr>
            <a:endParaRPr lang="en-US" sz="3900" spc="900" dirty="0">
              <a:solidFill>
                <a:srgbClr val="000000"/>
              </a:solidFill>
              <a:latin typeface="TT Corals Bold"/>
            </a:endParaRPr>
          </a:p>
        </p:txBody>
      </p:sp>
      <p:sp>
        <p:nvSpPr>
          <p:cNvPr id="4" name="TextBox 4"/>
          <p:cNvSpPr txBox="1"/>
          <p:nvPr/>
        </p:nvSpPr>
        <p:spPr>
          <a:xfrm>
            <a:off x="708645" y="150178"/>
            <a:ext cx="16870710" cy="1552573"/>
          </a:xfrm>
          <a:prstGeom prst="rect">
            <a:avLst/>
          </a:prstGeom>
        </p:spPr>
        <p:txBody>
          <a:bodyPr lIns="0" tIns="0" rIns="0" bIns="0" rtlCol="0" anchor="t">
            <a:spAutoFit/>
          </a:bodyPr>
          <a:lstStyle/>
          <a:p>
            <a:pPr algn="ctr">
              <a:lnSpc>
                <a:spcPts val="12600"/>
              </a:lnSpc>
            </a:pPr>
            <a:r>
              <a:rPr lang="en-US" sz="9000">
                <a:solidFill>
                  <a:srgbClr val="000000"/>
                </a:solidFill>
                <a:latin typeface="TT Corals Bold"/>
              </a:rPr>
              <a:t>MENTAL HEALTH IN THE CHURCH </a:t>
            </a:r>
          </a:p>
        </p:txBody>
      </p:sp>
      <p:sp>
        <p:nvSpPr>
          <p:cNvPr id="5" name="TextBox 5"/>
          <p:cNvSpPr txBox="1"/>
          <p:nvPr/>
        </p:nvSpPr>
        <p:spPr>
          <a:xfrm>
            <a:off x="17259300" y="9453041"/>
            <a:ext cx="59903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CB</a:t>
            </a:r>
          </a:p>
        </p:txBody>
      </p:sp>
      <p:pic>
        <p:nvPicPr>
          <p:cNvPr id="7" name="Trauma audio .m4a">
            <a:hlinkClick r:id="" action="ppaction://media"/>
            <a:extLst>
              <a:ext uri="{FF2B5EF4-FFF2-40B4-BE49-F238E27FC236}">
                <a16:creationId xmlns:a16="http://schemas.microsoft.com/office/drawing/2014/main" id="{2972DE05-5098-8BD6-3ED7-6328F5AEF2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00" y="875978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23746" t="-281" r="-914" b="-24378"/>
            </a:stretch>
          </a:blipFill>
        </p:spPr>
        <p:txBody>
          <a:bodyPr/>
          <a:lstStyle/>
          <a:p>
            <a:endParaRPr lang="en-US"/>
          </a:p>
        </p:txBody>
      </p:sp>
      <p:grpSp>
        <p:nvGrpSpPr>
          <p:cNvPr id="3" name="Group 3"/>
          <p:cNvGrpSpPr/>
          <p:nvPr/>
        </p:nvGrpSpPr>
        <p:grpSpPr>
          <a:xfrm>
            <a:off x="1028700" y="3884710"/>
            <a:ext cx="3517534" cy="5873567"/>
            <a:chOff x="0" y="0"/>
            <a:chExt cx="926429" cy="1546948"/>
          </a:xfrm>
        </p:grpSpPr>
        <p:sp>
          <p:nvSpPr>
            <p:cNvPr id="4" name="Freeform 4"/>
            <p:cNvSpPr/>
            <p:nvPr/>
          </p:nvSpPr>
          <p:spPr>
            <a:xfrm>
              <a:off x="0" y="0"/>
              <a:ext cx="926429" cy="1546948"/>
            </a:xfrm>
            <a:custGeom>
              <a:avLst/>
              <a:gdLst/>
              <a:ahLst/>
              <a:cxnLst/>
              <a:rect l="l" t="t" r="r" b="b"/>
              <a:pathLst>
                <a:path w="926429" h="1546948">
                  <a:moveTo>
                    <a:pt x="112249" y="0"/>
                  </a:moveTo>
                  <a:lnTo>
                    <a:pt x="814180" y="0"/>
                  </a:lnTo>
                  <a:cubicBezTo>
                    <a:pt x="843950" y="0"/>
                    <a:pt x="872501" y="11826"/>
                    <a:pt x="893552" y="32877"/>
                  </a:cubicBezTo>
                  <a:cubicBezTo>
                    <a:pt x="914603" y="53928"/>
                    <a:pt x="926429" y="82478"/>
                    <a:pt x="926429" y="112249"/>
                  </a:cubicBezTo>
                  <a:lnTo>
                    <a:pt x="926429" y="1434699"/>
                  </a:lnTo>
                  <a:cubicBezTo>
                    <a:pt x="926429" y="1464469"/>
                    <a:pt x="914603" y="1493020"/>
                    <a:pt x="893552" y="1514071"/>
                  </a:cubicBezTo>
                  <a:cubicBezTo>
                    <a:pt x="872501" y="1535122"/>
                    <a:pt x="843950" y="1546948"/>
                    <a:pt x="814180" y="1546948"/>
                  </a:cubicBezTo>
                  <a:lnTo>
                    <a:pt x="112249" y="1546948"/>
                  </a:lnTo>
                  <a:cubicBezTo>
                    <a:pt x="82478" y="1546948"/>
                    <a:pt x="53928" y="1535122"/>
                    <a:pt x="32877" y="1514071"/>
                  </a:cubicBezTo>
                  <a:cubicBezTo>
                    <a:pt x="11826" y="1493020"/>
                    <a:pt x="0" y="1464469"/>
                    <a:pt x="0" y="1434699"/>
                  </a:cubicBezTo>
                  <a:lnTo>
                    <a:pt x="0" y="112249"/>
                  </a:lnTo>
                  <a:cubicBezTo>
                    <a:pt x="0" y="82478"/>
                    <a:pt x="11826" y="53928"/>
                    <a:pt x="32877" y="32877"/>
                  </a:cubicBezTo>
                  <a:cubicBezTo>
                    <a:pt x="53928" y="11826"/>
                    <a:pt x="82478" y="0"/>
                    <a:pt x="112249" y="0"/>
                  </a:cubicBezTo>
                  <a:close/>
                </a:path>
              </a:pathLst>
            </a:custGeom>
            <a:solidFill>
              <a:srgbClr val="E57264"/>
            </a:solidFill>
          </p:spPr>
          <p:txBody>
            <a:bodyPr/>
            <a:lstStyle/>
            <a:p>
              <a:endParaRPr lang="en-US"/>
            </a:p>
          </p:txBody>
        </p:sp>
        <p:sp>
          <p:nvSpPr>
            <p:cNvPr id="5" name="TextBox 5"/>
            <p:cNvSpPr txBox="1"/>
            <p:nvPr/>
          </p:nvSpPr>
          <p:spPr>
            <a:xfrm>
              <a:off x="0" y="-38100"/>
              <a:ext cx="926429" cy="158504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5260671" y="3884710"/>
            <a:ext cx="3517534" cy="5873567"/>
            <a:chOff x="0" y="0"/>
            <a:chExt cx="926429" cy="1546948"/>
          </a:xfrm>
        </p:grpSpPr>
        <p:sp>
          <p:nvSpPr>
            <p:cNvPr id="7" name="Freeform 7"/>
            <p:cNvSpPr/>
            <p:nvPr/>
          </p:nvSpPr>
          <p:spPr>
            <a:xfrm>
              <a:off x="0" y="0"/>
              <a:ext cx="926429" cy="1546948"/>
            </a:xfrm>
            <a:custGeom>
              <a:avLst/>
              <a:gdLst/>
              <a:ahLst/>
              <a:cxnLst/>
              <a:rect l="l" t="t" r="r" b="b"/>
              <a:pathLst>
                <a:path w="926429" h="1546948">
                  <a:moveTo>
                    <a:pt x="112249" y="0"/>
                  </a:moveTo>
                  <a:lnTo>
                    <a:pt x="814180" y="0"/>
                  </a:lnTo>
                  <a:cubicBezTo>
                    <a:pt x="843950" y="0"/>
                    <a:pt x="872501" y="11826"/>
                    <a:pt x="893552" y="32877"/>
                  </a:cubicBezTo>
                  <a:cubicBezTo>
                    <a:pt x="914603" y="53928"/>
                    <a:pt x="926429" y="82478"/>
                    <a:pt x="926429" y="112249"/>
                  </a:cubicBezTo>
                  <a:lnTo>
                    <a:pt x="926429" y="1434699"/>
                  </a:lnTo>
                  <a:cubicBezTo>
                    <a:pt x="926429" y="1464469"/>
                    <a:pt x="914603" y="1493020"/>
                    <a:pt x="893552" y="1514071"/>
                  </a:cubicBezTo>
                  <a:cubicBezTo>
                    <a:pt x="872501" y="1535122"/>
                    <a:pt x="843950" y="1546948"/>
                    <a:pt x="814180" y="1546948"/>
                  </a:cubicBezTo>
                  <a:lnTo>
                    <a:pt x="112249" y="1546948"/>
                  </a:lnTo>
                  <a:cubicBezTo>
                    <a:pt x="82478" y="1546948"/>
                    <a:pt x="53928" y="1535122"/>
                    <a:pt x="32877" y="1514071"/>
                  </a:cubicBezTo>
                  <a:cubicBezTo>
                    <a:pt x="11826" y="1493020"/>
                    <a:pt x="0" y="1464469"/>
                    <a:pt x="0" y="1434699"/>
                  </a:cubicBezTo>
                  <a:lnTo>
                    <a:pt x="0" y="112249"/>
                  </a:lnTo>
                  <a:cubicBezTo>
                    <a:pt x="0" y="82478"/>
                    <a:pt x="11826" y="53928"/>
                    <a:pt x="32877" y="32877"/>
                  </a:cubicBezTo>
                  <a:cubicBezTo>
                    <a:pt x="53928" y="11826"/>
                    <a:pt x="82478" y="0"/>
                    <a:pt x="112249" y="0"/>
                  </a:cubicBezTo>
                  <a:close/>
                </a:path>
              </a:pathLst>
            </a:custGeom>
            <a:solidFill>
              <a:srgbClr val="E57264"/>
            </a:solidFill>
          </p:spPr>
          <p:txBody>
            <a:bodyPr/>
            <a:lstStyle/>
            <a:p>
              <a:endParaRPr lang="en-US"/>
            </a:p>
          </p:txBody>
        </p:sp>
        <p:sp>
          <p:nvSpPr>
            <p:cNvPr id="8" name="TextBox 8"/>
            <p:cNvSpPr txBox="1"/>
            <p:nvPr/>
          </p:nvSpPr>
          <p:spPr>
            <a:xfrm>
              <a:off x="0" y="-38100"/>
              <a:ext cx="926429" cy="158504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530680" y="3884710"/>
            <a:ext cx="3517534" cy="5873567"/>
            <a:chOff x="0" y="0"/>
            <a:chExt cx="926429" cy="1546948"/>
          </a:xfrm>
        </p:grpSpPr>
        <p:sp>
          <p:nvSpPr>
            <p:cNvPr id="10" name="Freeform 10"/>
            <p:cNvSpPr/>
            <p:nvPr/>
          </p:nvSpPr>
          <p:spPr>
            <a:xfrm>
              <a:off x="0" y="0"/>
              <a:ext cx="926429" cy="1546948"/>
            </a:xfrm>
            <a:custGeom>
              <a:avLst/>
              <a:gdLst/>
              <a:ahLst/>
              <a:cxnLst/>
              <a:rect l="l" t="t" r="r" b="b"/>
              <a:pathLst>
                <a:path w="926429" h="1546948">
                  <a:moveTo>
                    <a:pt x="112249" y="0"/>
                  </a:moveTo>
                  <a:lnTo>
                    <a:pt x="814180" y="0"/>
                  </a:lnTo>
                  <a:cubicBezTo>
                    <a:pt x="843950" y="0"/>
                    <a:pt x="872501" y="11826"/>
                    <a:pt x="893552" y="32877"/>
                  </a:cubicBezTo>
                  <a:cubicBezTo>
                    <a:pt x="914603" y="53928"/>
                    <a:pt x="926429" y="82478"/>
                    <a:pt x="926429" y="112249"/>
                  </a:cubicBezTo>
                  <a:lnTo>
                    <a:pt x="926429" y="1434699"/>
                  </a:lnTo>
                  <a:cubicBezTo>
                    <a:pt x="926429" y="1464469"/>
                    <a:pt x="914603" y="1493020"/>
                    <a:pt x="893552" y="1514071"/>
                  </a:cubicBezTo>
                  <a:cubicBezTo>
                    <a:pt x="872501" y="1535122"/>
                    <a:pt x="843950" y="1546948"/>
                    <a:pt x="814180" y="1546948"/>
                  </a:cubicBezTo>
                  <a:lnTo>
                    <a:pt x="112249" y="1546948"/>
                  </a:lnTo>
                  <a:cubicBezTo>
                    <a:pt x="82478" y="1546948"/>
                    <a:pt x="53928" y="1535122"/>
                    <a:pt x="32877" y="1514071"/>
                  </a:cubicBezTo>
                  <a:cubicBezTo>
                    <a:pt x="11826" y="1493020"/>
                    <a:pt x="0" y="1464469"/>
                    <a:pt x="0" y="1434699"/>
                  </a:cubicBezTo>
                  <a:lnTo>
                    <a:pt x="0" y="112249"/>
                  </a:lnTo>
                  <a:cubicBezTo>
                    <a:pt x="0" y="82478"/>
                    <a:pt x="11826" y="53928"/>
                    <a:pt x="32877" y="32877"/>
                  </a:cubicBezTo>
                  <a:cubicBezTo>
                    <a:pt x="53928" y="11826"/>
                    <a:pt x="82478" y="0"/>
                    <a:pt x="112249" y="0"/>
                  </a:cubicBezTo>
                  <a:close/>
                </a:path>
              </a:pathLst>
            </a:custGeom>
            <a:solidFill>
              <a:srgbClr val="E57264"/>
            </a:solidFill>
          </p:spPr>
          <p:txBody>
            <a:bodyPr/>
            <a:lstStyle/>
            <a:p>
              <a:endParaRPr lang="en-US"/>
            </a:p>
          </p:txBody>
        </p:sp>
        <p:sp>
          <p:nvSpPr>
            <p:cNvPr id="11" name="TextBox 11"/>
            <p:cNvSpPr txBox="1"/>
            <p:nvPr/>
          </p:nvSpPr>
          <p:spPr>
            <a:xfrm>
              <a:off x="0" y="-38100"/>
              <a:ext cx="926429" cy="1585048"/>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3800689" y="3884710"/>
            <a:ext cx="3517534" cy="5873567"/>
            <a:chOff x="0" y="0"/>
            <a:chExt cx="926429" cy="1546948"/>
          </a:xfrm>
        </p:grpSpPr>
        <p:sp>
          <p:nvSpPr>
            <p:cNvPr id="13" name="Freeform 13"/>
            <p:cNvSpPr/>
            <p:nvPr/>
          </p:nvSpPr>
          <p:spPr>
            <a:xfrm>
              <a:off x="0" y="0"/>
              <a:ext cx="926429" cy="1546948"/>
            </a:xfrm>
            <a:custGeom>
              <a:avLst/>
              <a:gdLst/>
              <a:ahLst/>
              <a:cxnLst/>
              <a:rect l="l" t="t" r="r" b="b"/>
              <a:pathLst>
                <a:path w="926429" h="1546948">
                  <a:moveTo>
                    <a:pt x="112249" y="0"/>
                  </a:moveTo>
                  <a:lnTo>
                    <a:pt x="814180" y="0"/>
                  </a:lnTo>
                  <a:cubicBezTo>
                    <a:pt x="843950" y="0"/>
                    <a:pt x="872501" y="11826"/>
                    <a:pt x="893552" y="32877"/>
                  </a:cubicBezTo>
                  <a:cubicBezTo>
                    <a:pt x="914603" y="53928"/>
                    <a:pt x="926429" y="82478"/>
                    <a:pt x="926429" y="112249"/>
                  </a:cubicBezTo>
                  <a:lnTo>
                    <a:pt x="926429" y="1434699"/>
                  </a:lnTo>
                  <a:cubicBezTo>
                    <a:pt x="926429" y="1464469"/>
                    <a:pt x="914603" y="1493020"/>
                    <a:pt x="893552" y="1514071"/>
                  </a:cubicBezTo>
                  <a:cubicBezTo>
                    <a:pt x="872501" y="1535122"/>
                    <a:pt x="843950" y="1546948"/>
                    <a:pt x="814180" y="1546948"/>
                  </a:cubicBezTo>
                  <a:lnTo>
                    <a:pt x="112249" y="1546948"/>
                  </a:lnTo>
                  <a:cubicBezTo>
                    <a:pt x="82478" y="1546948"/>
                    <a:pt x="53928" y="1535122"/>
                    <a:pt x="32877" y="1514071"/>
                  </a:cubicBezTo>
                  <a:cubicBezTo>
                    <a:pt x="11826" y="1493020"/>
                    <a:pt x="0" y="1464469"/>
                    <a:pt x="0" y="1434699"/>
                  </a:cubicBezTo>
                  <a:lnTo>
                    <a:pt x="0" y="112249"/>
                  </a:lnTo>
                  <a:cubicBezTo>
                    <a:pt x="0" y="82478"/>
                    <a:pt x="11826" y="53928"/>
                    <a:pt x="32877" y="32877"/>
                  </a:cubicBezTo>
                  <a:cubicBezTo>
                    <a:pt x="53928" y="11826"/>
                    <a:pt x="82478" y="0"/>
                    <a:pt x="112249" y="0"/>
                  </a:cubicBezTo>
                  <a:close/>
                </a:path>
              </a:pathLst>
            </a:custGeom>
            <a:solidFill>
              <a:srgbClr val="E57264"/>
            </a:solidFill>
          </p:spPr>
          <p:txBody>
            <a:bodyPr/>
            <a:lstStyle/>
            <a:p>
              <a:endParaRPr lang="en-US"/>
            </a:p>
          </p:txBody>
        </p:sp>
        <p:sp>
          <p:nvSpPr>
            <p:cNvPr id="14" name="TextBox 14"/>
            <p:cNvSpPr txBox="1"/>
            <p:nvPr/>
          </p:nvSpPr>
          <p:spPr>
            <a:xfrm>
              <a:off x="0" y="-38100"/>
              <a:ext cx="926429" cy="1585048"/>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5681216" y="5337255"/>
            <a:ext cx="2714482" cy="2625645"/>
          </a:xfrm>
          <a:custGeom>
            <a:avLst/>
            <a:gdLst/>
            <a:ahLst/>
            <a:cxnLst/>
            <a:rect l="l" t="t" r="r" b="b"/>
            <a:pathLst>
              <a:path w="2714482" h="2625645">
                <a:moveTo>
                  <a:pt x="0" y="0"/>
                </a:moveTo>
                <a:lnTo>
                  <a:pt x="2714482" y="0"/>
                </a:lnTo>
                <a:lnTo>
                  <a:pt x="2714482" y="2625645"/>
                </a:lnTo>
                <a:lnTo>
                  <a:pt x="0" y="2625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9941325" y="5508671"/>
            <a:ext cx="2755925" cy="2625645"/>
          </a:xfrm>
          <a:custGeom>
            <a:avLst/>
            <a:gdLst/>
            <a:ahLst/>
            <a:cxnLst/>
            <a:rect l="l" t="t" r="r" b="b"/>
            <a:pathLst>
              <a:path w="2755925" h="2625645">
                <a:moveTo>
                  <a:pt x="0" y="0"/>
                </a:moveTo>
                <a:lnTo>
                  <a:pt x="2755925" y="0"/>
                </a:lnTo>
                <a:lnTo>
                  <a:pt x="2755925" y="2625645"/>
                </a:lnTo>
                <a:lnTo>
                  <a:pt x="0" y="26256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580468" y="5337255"/>
            <a:ext cx="2413998" cy="2625645"/>
          </a:xfrm>
          <a:custGeom>
            <a:avLst/>
            <a:gdLst/>
            <a:ahLst/>
            <a:cxnLst/>
            <a:rect l="l" t="t" r="r" b="b"/>
            <a:pathLst>
              <a:path w="2413998" h="2625645">
                <a:moveTo>
                  <a:pt x="0" y="0"/>
                </a:moveTo>
                <a:lnTo>
                  <a:pt x="2413998" y="0"/>
                </a:lnTo>
                <a:lnTo>
                  <a:pt x="2413998" y="2625645"/>
                </a:lnTo>
                <a:lnTo>
                  <a:pt x="0" y="26256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4132093" y="5222715"/>
            <a:ext cx="2854725" cy="2854725"/>
          </a:xfrm>
          <a:custGeom>
            <a:avLst/>
            <a:gdLst/>
            <a:ahLst/>
            <a:cxnLst/>
            <a:rect l="l" t="t" r="r" b="b"/>
            <a:pathLst>
              <a:path w="2854725" h="2854725">
                <a:moveTo>
                  <a:pt x="0" y="0"/>
                </a:moveTo>
                <a:lnTo>
                  <a:pt x="2854725" y="0"/>
                </a:lnTo>
                <a:lnTo>
                  <a:pt x="2854725" y="2854725"/>
                </a:lnTo>
                <a:lnTo>
                  <a:pt x="0" y="28547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TextBox 19"/>
          <p:cNvSpPr txBox="1"/>
          <p:nvPr/>
        </p:nvSpPr>
        <p:spPr>
          <a:xfrm>
            <a:off x="4074765" y="150178"/>
            <a:ext cx="10138470" cy="1552573"/>
          </a:xfrm>
          <a:prstGeom prst="rect">
            <a:avLst/>
          </a:prstGeom>
        </p:spPr>
        <p:txBody>
          <a:bodyPr lIns="0" tIns="0" rIns="0" bIns="0" rtlCol="0" anchor="t">
            <a:spAutoFit/>
          </a:bodyPr>
          <a:lstStyle/>
          <a:p>
            <a:pPr algn="ctr">
              <a:lnSpc>
                <a:spcPts val="12600"/>
              </a:lnSpc>
            </a:pPr>
            <a:r>
              <a:rPr lang="en-US" sz="9000">
                <a:solidFill>
                  <a:srgbClr val="000000"/>
                </a:solidFill>
                <a:latin typeface="TT Corals Bold"/>
              </a:rPr>
              <a:t>THE RIPPLE EFFECT </a:t>
            </a:r>
          </a:p>
        </p:txBody>
      </p:sp>
      <p:sp>
        <p:nvSpPr>
          <p:cNvPr id="20" name="TextBox 20"/>
          <p:cNvSpPr txBox="1"/>
          <p:nvPr/>
        </p:nvSpPr>
        <p:spPr>
          <a:xfrm>
            <a:off x="789015" y="2405088"/>
            <a:ext cx="16709971" cy="1099819"/>
          </a:xfrm>
          <a:prstGeom prst="rect">
            <a:avLst/>
          </a:prstGeom>
        </p:spPr>
        <p:txBody>
          <a:bodyPr lIns="0" tIns="0" rIns="0" bIns="0" rtlCol="0" anchor="t">
            <a:spAutoFit/>
          </a:bodyPr>
          <a:lstStyle/>
          <a:p>
            <a:pPr algn="ctr">
              <a:lnSpc>
                <a:spcPts val="4480"/>
              </a:lnSpc>
            </a:pPr>
            <a:r>
              <a:rPr lang="en-US" sz="3200">
                <a:solidFill>
                  <a:srgbClr val="000000"/>
                </a:solidFill>
                <a:latin typeface="TT Corals Bold"/>
              </a:rPr>
              <a:t>Having a mental illness can make it challenging to live an everyday life and maintain recovery. Beyond the individual, these challenges ripple out through our families, our communities, and our world. </a:t>
            </a:r>
          </a:p>
        </p:txBody>
      </p:sp>
      <p:sp>
        <p:nvSpPr>
          <p:cNvPr id="21" name="TextBox 21"/>
          <p:cNvSpPr txBox="1"/>
          <p:nvPr/>
        </p:nvSpPr>
        <p:spPr>
          <a:xfrm>
            <a:off x="988665" y="3961846"/>
            <a:ext cx="3537881" cy="613409"/>
          </a:xfrm>
          <a:prstGeom prst="rect">
            <a:avLst/>
          </a:prstGeom>
        </p:spPr>
        <p:txBody>
          <a:bodyPr lIns="0" tIns="0" rIns="0" bIns="0" rtlCol="0" anchor="t">
            <a:spAutoFit/>
          </a:bodyPr>
          <a:lstStyle/>
          <a:p>
            <a:pPr algn="ctr">
              <a:lnSpc>
                <a:spcPts val="5040"/>
              </a:lnSpc>
            </a:pPr>
            <a:r>
              <a:rPr lang="en-US" sz="3600">
                <a:solidFill>
                  <a:srgbClr val="000000"/>
                </a:solidFill>
                <a:latin typeface="Canva Sans Bold"/>
              </a:rPr>
              <a:t>PERSON</a:t>
            </a:r>
          </a:p>
        </p:txBody>
      </p:sp>
      <p:sp>
        <p:nvSpPr>
          <p:cNvPr id="22" name="TextBox 22"/>
          <p:cNvSpPr txBox="1"/>
          <p:nvPr/>
        </p:nvSpPr>
        <p:spPr>
          <a:xfrm>
            <a:off x="5269517" y="3961846"/>
            <a:ext cx="3537881" cy="613409"/>
          </a:xfrm>
          <a:prstGeom prst="rect">
            <a:avLst/>
          </a:prstGeom>
        </p:spPr>
        <p:txBody>
          <a:bodyPr lIns="0" tIns="0" rIns="0" bIns="0" rtlCol="0" anchor="t">
            <a:spAutoFit/>
          </a:bodyPr>
          <a:lstStyle/>
          <a:p>
            <a:pPr algn="ctr">
              <a:lnSpc>
                <a:spcPts val="5040"/>
              </a:lnSpc>
            </a:pPr>
            <a:r>
              <a:rPr lang="en-US" sz="3600">
                <a:solidFill>
                  <a:srgbClr val="000000"/>
                </a:solidFill>
                <a:latin typeface="Canva Sans Bold"/>
              </a:rPr>
              <a:t>FAMILY</a:t>
            </a:r>
          </a:p>
        </p:txBody>
      </p:sp>
      <p:sp>
        <p:nvSpPr>
          <p:cNvPr id="23" name="TextBox 23"/>
          <p:cNvSpPr txBox="1"/>
          <p:nvPr/>
        </p:nvSpPr>
        <p:spPr>
          <a:xfrm>
            <a:off x="9550347" y="3961846"/>
            <a:ext cx="3537881" cy="613409"/>
          </a:xfrm>
          <a:prstGeom prst="rect">
            <a:avLst/>
          </a:prstGeom>
        </p:spPr>
        <p:txBody>
          <a:bodyPr lIns="0" tIns="0" rIns="0" bIns="0" rtlCol="0" anchor="t">
            <a:spAutoFit/>
          </a:bodyPr>
          <a:lstStyle/>
          <a:p>
            <a:pPr algn="ctr">
              <a:lnSpc>
                <a:spcPts val="5040"/>
              </a:lnSpc>
            </a:pPr>
            <a:r>
              <a:rPr lang="en-US" sz="3600">
                <a:solidFill>
                  <a:srgbClr val="000000"/>
                </a:solidFill>
                <a:latin typeface="Canva Sans Bold"/>
              </a:rPr>
              <a:t>COMMUNITY</a:t>
            </a:r>
          </a:p>
        </p:txBody>
      </p:sp>
      <p:sp>
        <p:nvSpPr>
          <p:cNvPr id="24" name="TextBox 24"/>
          <p:cNvSpPr txBox="1"/>
          <p:nvPr/>
        </p:nvSpPr>
        <p:spPr>
          <a:xfrm>
            <a:off x="13840703" y="3961846"/>
            <a:ext cx="3537881" cy="613409"/>
          </a:xfrm>
          <a:prstGeom prst="rect">
            <a:avLst/>
          </a:prstGeom>
        </p:spPr>
        <p:txBody>
          <a:bodyPr lIns="0" tIns="0" rIns="0" bIns="0" rtlCol="0" anchor="t">
            <a:spAutoFit/>
          </a:bodyPr>
          <a:lstStyle/>
          <a:p>
            <a:pPr algn="ctr">
              <a:lnSpc>
                <a:spcPts val="5040"/>
              </a:lnSpc>
            </a:pPr>
            <a:r>
              <a:rPr lang="en-US" sz="3600">
                <a:solidFill>
                  <a:srgbClr val="000000"/>
                </a:solidFill>
                <a:latin typeface="Canva Sans Bold"/>
              </a:rPr>
              <a:t>WORLD</a:t>
            </a:r>
          </a:p>
        </p:txBody>
      </p:sp>
      <p:sp>
        <p:nvSpPr>
          <p:cNvPr id="25" name="TextBox 25"/>
          <p:cNvSpPr txBox="1"/>
          <p:nvPr/>
        </p:nvSpPr>
        <p:spPr>
          <a:xfrm>
            <a:off x="17498985" y="9434744"/>
            <a:ext cx="590401"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VC</a:t>
            </a:r>
          </a:p>
        </p:txBody>
      </p:sp>
      <p:pic>
        <p:nvPicPr>
          <p:cNvPr id="27" name="Trauma audio .m4a">
            <a:hlinkClick r:id="" action="ppaction://media"/>
            <a:extLst>
              <a:ext uri="{FF2B5EF4-FFF2-40B4-BE49-F238E27FC236}">
                <a16:creationId xmlns:a16="http://schemas.microsoft.com/office/drawing/2014/main" id="{F5C276FE-A507-A57E-5D66-3B4EC375C20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335000" y="875978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158" t="-14508" r="-16038" b="-1688"/>
            </a:stretch>
          </a:blipFill>
        </p:spPr>
        <p:txBody>
          <a:bodyPr/>
          <a:lstStyle/>
          <a:p>
            <a:endParaRPr lang="en-US"/>
          </a:p>
        </p:txBody>
      </p:sp>
      <p:sp>
        <p:nvSpPr>
          <p:cNvPr id="3" name="Freeform 3"/>
          <p:cNvSpPr/>
          <p:nvPr/>
        </p:nvSpPr>
        <p:spPr>
          <a:xfrm>
            <a:off x="5518126" y="2354716"/>
            <a:ext cx="6122602" cy="7558768"/>
          </a:xfrm>
          <a:custGeom>
            <a:avLst/>
            <a:gdLst/>
            <a:ahLst/>
            <a:cxnLst/>
            <a:rect l="l" t="t" r="r" b="b"/>
            <a:pathLst>
              <a:path w="6122602" h="7558768">
                <a:moveTo>
                  <a:pt x="0" y="0"/>
                </a:moveTo>
                <a:lnTo>
                  <a:pt x="6122602" y="0"/>
                </a:lnTo>
                <a:lnTo>
                  <a:pt x="6122602" y="7558768"/>
                </a:lnTo>
                <a:lnTo>
                  <a:pt x="0" y="75587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TextBox 4"/>
          <p:cNvSpPr txBox="1"/>
          <p:nvPr/>
        </p:nvSpPr>
        <p:spPr>
          <a:xfrm>
            <a:off x="1512403" y="480088"/>
            <a:ext cx="15263194" cy="1230574"/>
          </a:xfrm>
          <a:prstGeom prst="rect">
            <a:avLst/>
          </a:prstGeom>
        </p:spPr>
        <p:txBody>
          <a:bodyPr lIns="0" tIns="0" rIns="0" bIns="0" rtlCol="0" anchor="t">
            <a:spAutoFit/>
          </a:bodyPr>
          <a:lstStyle/>
          <a:p>
            <a:pPr algn="l">
              <a:lnSpc>
                <a:spcPts val="9357"/>
              </a:lnSpc>
            </a:pPr>
            <a:r>
              <a:rPr lang="en-US" sz="8997" spc="2078">
                <a:solidFill>
                  <a:srgbClr val="000000"/>
                </a:solidFill>
                <a:latin typeface="TT Corals Bold"/>
              </a:rPr>
              <a:t>BREAK THE SILENCE</a:t>
            </a:r>
          </a:p>
        </p:txBody>
      </p:sp>
      <p:sp>
        <p:nvSpPr>
          <p:cNvPr id="5" name="TextBox 5"/>
          <p:cNvSpPr txBox="1"/>
          <p:nvPr/>
        </p:nvSpPr>
        <p:spPr>
          <a:xfrm>
            <a:off x="506636" y="2792166"/>
            <a:ext cx="4751933" cy="1047750"/>
          </a:xfrm>
          <a:prstGeom prst="rect">
            <a:avLst/>
          </a:prstGeom>
        </p:spPr>
        <p:txBody>
          <a:bodyPr lIns="0" tIns="0" rIns="0" bIns="0" rtlCol="0" anchor="t">
            <a:spAutoFit/>
          </a:bodyPr>
          <a:lstStyle/>
          <a:p>
            <a:pPr algn="ctr">
              <a:lnSpc>
                <a:spcPts val="4200"/>
              </a:lnSpc>
            </a:pPr>
            <a:r>
              <a:rPr lang="en-US" sz="3000">
                <a:solidFill>
                  <a:srgbClr val="000000"/>
                </a:solidFill>
                <a:latin typeface="Canva Sans"/>
              </a:rPr>
              <a:t>Children don’t experience</a:t>
            </a:r>
          </a:p>
          <a:p>
            <a:pPr algn="ctr">
              <a:lnSpc>
                <a:spcPts val="4200"/>
              </a:lnSpc>
            </a:pPr>
            <a:r>
              <a:rPr lang="en-US" sz="3000">
                <a:solidFill>
                  <a:srgbClr val="000000"/>
                </a:solidFill>
                <a:latin typeface="Canva Sans"/>
              </a:rPr>
              <a:t>mental health issues.</a:t>
            </a:r>
          </a:p>
        </p:txBody>
      </p:sp>
      <p:sp>
        <p:nvSpPr>
          <p:cNvPr id="6" name="TextBox 6"/>
          <p:cNvSpPr txBox="1"/>
          <p:nvPr/>
        </p:nvSpPr>
        <p:spPr>
          <a:xfrm>
            <a:off x="320879" y="4830516"/>
            <a:ext cx="4807595" cy="1581150"/>
          </a:xfrm>
          <a:prstGeom prst="rect">
            <a:avLst/>
          </a:prstGeom>
        </p:spPr>
        <p:txBody>
          <a:bodyPr lIns="0" tIns="0" rIns="0" bIns="0" rtlCol="0" anchor="t">
            <a:spAutoFit/>
          </a:bodyPr>
          <a:lstStyle/>
          <a:p>
            <a:pPr algn="ctr">
              <a:lnSpc>
                <a:spcPts val="4200"/>
              </a:lnSpc>
            </a:pPr>
            <a:r>
              <a:rPr lang="en-US" sz="3000">
                <a:solidFill>
                  <a:srgbClr val="000000"/>
                </a:solidFill>
                <a:latin typeface="Canva Sans"/>
              </a:rPr>
              <a:t>People with mental health</a:t>
            </a:r>
          </a:p>
          <a:p>
            <a:pPr algn="ctr">
              <a:lnSpc>
                <a:spcPts val="4200"/>
              </a:lnSpc>
            </a:pPr>
            <a:r>
              <a:rPr lang="en-US" sz="3000">
                <a:solidFill>
                  <a:srgbClr val="000000"/>
                </a:solidFill>
                <a:latin typeface="Canva Sans"/>
              </a:rPr>
              <a:t>conditions are violent </a:t>
            </a:r>
          </a:p>
          <a:p>
            <a:pPr algn="ctr">
              <a:lnSpc>
                <a:spcPts val="4200"/>
              </a:lnSpc>
            </a:pPr>
            <a:r>
              <a:rPr lang="en-US" sz="3000">
                <a:solidFill>
                  <a:srgbClr val="000000"/>
                </a:solidFill>
                <a:latin typeface="Canva Sans"/>
              </a:rPr>
              <a:t>or chaotic. </a:t>
            </a:r>
          </a:p>
        </p:txBody>
      </p:sp>
      <p:sp>
        <p:nvSpPr>
          <p:cNvPr id="7" name="TextBox 7"/>
          <p:cNvSpPr txBox="1"/>
          <p:nvPr/>
        </p:nvSpPr>
        <p:spPr>
          <a:xfrm>
            <a:off x="0" y="6966800"/>
            <a:ext cx="5698921" cy="2114550"/>
          </a:xfrm>
          <a:prstGeom prst="rect">
            <a:avLst/>
          </a:prstGeom>
        </p:spPr>
        <p:txBody>
          <a:bodyPr wrap="square" lIns="0" tIns="0" rIns="0" bIns="0" rtlCol="0" anchor="t">
            <a:spAutoFit/>
          </a:bodyPr>
          <a:lstStyle/>
          <a:p>
            <a:pPr algn="ctr">
              <a:lnSpc>
                <a:spcPts val="4200"/>
              </a:lnSpc>
            </a:pPr>
            <a:r>
              <a:rPr lang="en-US" sz="3000" dirty="0">
                <a:solidFill>
                  <a:srgbClr val="000000"/>
                </a:solidFill>
                <a:latin typeface="Canva Sans"/>
              </a:rPr>
              <a:t>Mental health issues are a</a:t>
            </a:r>
          </a:p>
          <a:p>
            <a:pPr algn="ctr">
              <a:lnSpc>
                <a:spcPts val="4200"/>
              </a:lnSpc>
            </a:pPr>
            <a:r>
              <a:rPr lang="en-US" sz="3000" dirty="0">
                <a:solidFill>
                  <a:srgbClr val="000000"/>
                </a:solidFill>
                <a:latin typeface="Canva Sans"/>
              </a:rPr>
              <a:t>result of personality</a:t>
            </a:r>
          </a:p>
          <a:p>
            <a:pPr algn="ctr">
              <a:lnSpc>
                <a:spcPts val="4200"/>
              </a:lnSpc>
            </a:pPr>
            <a:r>
              <a:rPr lang="en-US" sz="3000" dirty="0">
                <a:solidFill>
                  <a:srgbClr val="000000"/>
                </a:solidFill>
                <a:latin typeface="Canva Sans"/>
              </a:rPr>
              <a:t>weakness or character</a:t>
            </a:r>
          </a:p>
          <a:p>
            <a:pPr algn="ctr">
              <a:lnSpc>
                <a:spcPts val="4200"/>
              </a:lnSpc>
            </a:pPr>
            <a:r>
              <a:rPr lang="en-US" sz="3000" dirty="0">
                <a:solidFill>
                  <a:srgbClr val="000000"/>
                </a:solidFill>
                <a:latin typeface="Canva Sans"/>
              </a:rPr>
              <a:t>flaws. </a:t>
            </a:r>
          </a:p>
        </p:txBody>
      </p:sp>
      <p:sp>
        <p:nvSpPr>
          <p:cNvPr id="8" name="TextBox 8"/>
          <p:cNvSpPr txBox="1"/>
          <p:nvPr/>
        </p:nvSpPr>
        <p:spPr>
          <a:xfrm>
            <a:off x="12167397" y="3040440"/>
            <a:ext cx="4984700" cy="1047750"/>
          </a:xfrm>
          <a:prstGeom prst="rect">
            <a:avLst/>
          </a:prstGeom>
        </p:spPr>
        <p:txBody>
          <a:bodyPr lIns="0" tIns="0" rIns="0" bIns="0" rtlCol="0" anchor="t">
            <a:spAutoFit/>
          </a:bodyPr>
          <a:lstStyle/>
          <a:p>
            <a:pPr algn="ctr">
              <a:lnSpc>
                <a:spcPts val="4200"/>
              </a:lnSpc>
            </a:pPr>
            <a:r>
              <a:rPr lang="en-US" sz="3000" dirty="0">
                <a:solidFill>
                  <a:srgbClr val="000000"/>
                </a:solidFill>
                <a:latin typeface="Canva Sans"/>
              </a:rPr>
              <a:t>People can “snap out of it” </a:t>
            </a:r>
          </a:p>
          <a:p>
            <a:pPr algn="ctr">
              <a:lnSpc>
                <a:spcPts val="4200"/>
              </a:lnSpc>
            </a:pPr>
            <a:r>
              <a:rPr lang="en-US" sz="3000" dirty="0">
                <a:solidFill>
                  <a:srgbClr val="000000"/>
                </a:solidFill>
                <a:latin typeface="Canva Sans"/>
              </a:rPr>
              <a:t>if they wanted to. </a:t>
            </a:r>
          </a:p>
        </p:txBody>
      </p:sp>
      <p:sp>
        <p:nvSpPr>
          <p:cNvPr id="10" name="TextBox 10"/>
          <p:cNvSpPr txBox="1"/>
          <p:nvPr/>
        </p:nvSpPr>
        <p:spPr>
          <a:xfrm>
            <a:off x="11600255" y="5589629"/>
            <a:ext cx="5992416" cy="1581150"/>
          </a:xfrm>
          <a:prstGeom prst="rect">
            <a:avLst/>
          </a:prstGeom>
        </p:spPr>
        <p:txBody>
          <a:bodyPr lIns="0" tIns="0" rIns="0" bIns="0" rtlCol="0" anchor="t">
            <a:spAutoFit/>
          </a:bodyPr>
          <a:lstStyle/>
          <a:p>
            <a:pPr algn="ctr">
              <a:lnSpc>
                <a:spcPts val="4200"/>
              </a:lnSpc>
            </a:pPr>
            <a:r>
              <a:rPr lang="en-US" sz="3000" dirty="0">
                <a:solidFill>
                  <a:srgbClr val="000000"/>
                </a:solidFill>
                <a:latin typeface="Canva Sans"/>
              </a:rPr>
              <a:t>There is no hope for people who </a:t>
            </a:r>
          </a:p>
          <a:p>
            <a:pPr algn="ctr">
              <a:lnSpc>
                <a:spcPts val="4200"/>
              </a:lnSpc>
            </a:pPr>
            <a:r>
              <a:rPr lang="en-US" sz="3000" dirty="0">
                <a:solidFill>
                  <a:srgbClr val="000000"/>
                </a:solidFill>
                <a:latin typeface="Canva Sans"/>
              </a:rPr>
              <a:t>experience mental health issues.</a:t>
            </a:r>
          </a:p>
          <a:p>
            <a:pPr algn="ctr">
              <a:lnSpc>
                <a:spcPts val="4200"/>
              </a:lnSpc>
            </a:pPr>
            <a:r>
              <a:rPr lang="en-US" sz="3000" dirty="0">
                <a:solidFill>
                  <a:srgbClr val="000000"/>
                </a:solidFill>
                <a:latin typeface="Canva Sans"/>
              </a:rPr>
              <a:t>They will never recover.  </a:t>
            </a:r>
          </a:p>
        </p:txBody>
      </p:sp>
      <p:sp>
        <p:nvSpPr>
          <p:cNvPr id="11" name="TextBox 11"/>
          <p:cNvSpPr txBox="1"/>
          <p:nvPr/>
        </p:nvSpPr>
        <p:spPr>
          <a:xfrm>
            <a:off x="16775597" y="9333094"/>
            <a:ext cx="590401"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rPr>
              <a:t>VC</a:t>
            </a:r>
          </a:p>
        </p:txBody>
      </p:sp>
      <p:pic>
        <p:nvPicPr>
          <p:cNvPr id="13" name="Trauma audio .m4a">
            <a:hlinkClick r:id="" action="ppaction://media"/>
            <a:extLst>
              <a:ext uri="{FF2B5EF4-FFF2-40B4-BE49-F238E27FC236}">
                <a16:creationId xmlns:a16="http://schemas.microsoft.com/office/drawing/2014/main" id="{E85089D0-B5D0-0A11-70FD-8A2604A386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35000" y="875978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0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4287</TotalTime>
  <Words>1456</Words>
  <Application>Microsoft Macintosh PowerPoint</Application>
  <PresentationFormat>Custom</PresentationFormat>
  <Paragraphs>170</Paragraphs>
  <Slides>12</Slides>
  <Notes>10</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TT Corals</vt:lpstr>
      <vt:lpstr>Calibri</vt:lpstr>
      <vt:lpstr>Canva Sans</vt:lpstr>
      <vt:lpstr>Canva Sans Bold</vt:lpstr>
      <vt:lpstr>TT Corals Bold</vt:lpstr>
      <vt:lpstr>Shrikhand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Regent University Caring for Those You Lead</dc:title>
  <cp:lastModifiedBy>Smith, Zachary</cp:lastModifiedBy>
  <cp:revision>2</cp:revision>
  <dcterms:created xsi:type="dcterms:W3CDTF">2006-08-16T00:00:00Z</dcterms:created>
  <dcterms:modified xsi:type="dcterms:W3CDTF">2024-06-14T02:49:47Z</dcterms:modified>
  <dc:identifier>DAGEUmpWSlw</dc:identifier>
</cp:coreProperties>
</file>